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Montserrat Light" charset="1" panose="00000400000000000000"/>
      <p:regular r:id="rId12"/>
    </p:embeddedFont>
    <p:embeddedFont>
      <p:font typeface="Montserrat Light Bold" charset="1" panose="00000800000000000000"/>
      <p:regular r:id="rId13"/>
    </p:embeddedFont>
    <p:embeddedFont>
      <p:font typeface="Montserrat Light Italics" charset="1" panose="00000400000000000000"/>
      <p:regular r:id="rId14"/>
    </p:embeddedFont>
    <p:embeddedFont>
      <p:font typeface="Montserrat Light Bold Italics" charset="1" panose="00000800000000000000"/>
      <p:regular r:id="rId15"/>
    </p:embeddedFont>
    <p:embeddedFont>
      <p:font typeface="Open Sans" charset="1" panose="020B0606030504020204"/>
      <p:regular r:id="rId16"/>
    </p:embeddedFont>
    <p:embeddedFont>
      <p:font typeface="Open Sans Bold" charset="1" panose="020B0806030504020204"/>
      <p:regular r:id="rId17"/>
    </p:embeddedFont>
    <p:embeddedFont>
      <p:font typeface="Open Sans Italics" charset="1" panose="020B0606030504020204"/>
      <p:regular r:id="rId18"/>
    </p:embeddedFont>
    <p:embeddedFont>
      <p:font typeface="Open Sans Bold Italics" charset="1" panose="020B0806030504020204"/>
      <p:regular r:id="rId19"/>
    </p:embeddedFont>
    <p:embeddedFont>
      <p:font typeface="Open Sans Extra Bold" charset="1" panose="020B0906030804020204"/>
      <p:regular r:id="rId20"/>
    </p:embeddedFont>
    <p:embeddedFont>
      <p:font typeface="Open Sans Extra Bold Italics" charset="1" panose="020B0906030804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33" Target="slides/slide12.xml" Type="http://schemas.openxmlformats.org/officeDocument/2006/relationships/slide"/><Relationship Id="rId34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2500" r="0" b="125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-2700000">
            <a:off x="-648614" y="-3153328"/>
            <a:ext cx="14528981" cy="21318055"/>
          </a:xfrm>
          <a:prstGeom prst="rect">
            <a:avLst/>
          </a:prstGeom>
          <a:solidFill>
            <a:srgbClr val="053D57">
              <a:alpha val="89804"/>
            </a:srgbClr>
          </a:solidFill>
        </p:spPr>
      </p:sp>
      <p:sp>
        <p:nvSpPr>
          <p:cNvPr name="AutoShape 4" id="4"/>
          <p:cNvSpPr/>
          <p:nvPr/>
        </p:nvSpPr>
        <p:spPr>
          <a:xfrm rot="-2700000">
            <a:off x="9572911" y="-1462339"/>
            <a:ext cx="57378" cy="6072282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402534" y="971550"/>
            <a:ext cx="8572899" cy="538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3199" spc="319">
                <a:solidFill>
                  <a:srgbClr val="F8FBFD"/>
                </a:solidFill>
                <a:latin typeface="Montserrat Classic"/>
              </a:rPr>
              <a:t>VIRTUAL INTERNSHIP EXPERIENCE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4746030"/>
            <a:ext cx="11573294" cy="4512270"/>
            <a:chOff x="0" y="0"/>
            <a:chExt cx="15431058" cy="601636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23825"/>
              <a:ext cx="15431058" cy="49968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7200">
                  <a:solidFill>
                    <a:srgbClr val="97BCC7"/>
                  </a:solidFill>
                  <a:latin typeface="Montserrat Classic Bold"/>
                </a:rPr>
                <a:t>PREDICTING THE CREDIT RISK OF CUSTOMER LOANS AT PT IDX PARTNERS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2" y="5317490"/>
              <a:ext cx="11430533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spc="31">
                  <a:solidFill>
                    <a:srgbClr val="F8FBFD"/>
                  </a:solidFill>
                  <a:latin typeface="Montserrat Classic"/>
                </a:rPr>
                <a:t>Presented by: Agis Fauzi Rachman</a:t>
              </a:r>
            </a:p>
          </p:txBody>
        </p:sp>
      </p:grpSp>
      <p:sp>
        <p:nvSpPr>
          <p:cNvPr name="AutoShape 9" id="9"/>
          <p:cNvSpPr/>
          <p:nvPr/>
        </p:nvSpPr>
        <p:spPr>
          <a:xfrm rot="-2700000">
            <a:off x="14294067" y="7990262"/>
            <a:ext cx="5930465" cy="6072282"/>
          </a:xfrm>
          <a:prstGeom prst="rect">
            <a:avLst/>
          </a:prstGeom>
          <a:solidFill>
            <a:srgbClr val="F8FBFD"/>
          </a:solid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342971" y="0"/>
            <a:ext cx="15411236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-2700000">
            <a:off x="-1079640" y="-1347595"/>
            <a:ext cx="11228737" cy="18516215"/>
          </a:xfrm>
          <a:prstGeom prst="rect">
            <a:avLst/>
          </a:prstGeom>
          <a:solidFill>
            <a:srgbClr val="053D57"/>
          </a:solidFill>
        </p:spPr>
      </p:sp>
      <p:sp>
        <p:nvSpPr>
          <p:cNvPr name="AutoShape 4" id="4"/>
          <p:cNvSpPr/>
          <p:nvPr/>
        </p:nvSpPr>
        <p:spPr>
          <a:xfrm rot="-2700000">
            <a:off x="15317945" y="8527821"/>
            <a:ext cx="3882710" cy="3975558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5" id="5"/>
          <p:cNvSpPr/>
          <p:nvPr/>
        </p:nvSpPr>
        <p:spPr>
          <a:xfrm rot="-2700000">
            <a:off x="5538049" y="-1218579"/>
            <a:ext cx="57378" cy="6072282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1028700" y="5432364"/>
            <a:ext cx="8400829" cy="3240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28"/>
              </a:lnSpc>
            </a:pPr>
            <a:r>
              <a:rPr lang="en-US" sz="3485" spc="34">
                <a:solidFill>
                  <a:srgbClr val="F8FBFD"/>
                </a:solidFill>
                <a:latin typeface="Montserrat Light"/>
              </a:rPr>
              <a:t>With all the data owned by PT IDX Partners, a prediction model for customers who have the potential to default can be created. How can it be applied?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12506470" y="-1149847"/>
            <a:ext cx="76543" cy="9429118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3" id="3"/>
          <p:cNvSpPr/>
          <p:nvPr/>
        </p:nvSpPr>
        <p:spPr>
          <a:xfrm rot="-2700000">
            <a:off x="-2434504" y="6813736"/>
            <a:ext cx="2839428" cy="2838872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4" id="4"/>
          <p:cNvSpPr/>
          <p:nvPr/>
        </p:nvSpPr>
        <p:spPr>
          <a:xfrm rot="-2700000">
            <a:off x="17758291" y="7703200"/>
            <a:ext cx="1950383" cy="2219235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5" id="5"/>
          <p:cNvSpPr/>
          <p:nvPr/>
        </p:nvSpPr>
        <p:spPr>
          <a:xfrm rot="-2700000">
            <a:off x="-1412759" y="9690546"/>
            <a:ext cx="2839428" cy="50503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6" id="6"/>
          <p:cNvSpPr/>
          <p:nvPr/>
        </p:nvSpPr>
        <p:spPr>
          <a:xfrm rot="-2700000">
            <a:off x="18518683" y="8749507"/>
            <a:ext cx="43907" cy="3580261"/>
          </a:xfrm>
          <a:prstGeom prst="rect">
            <a:avLst/>
          </a:prstGeom>
          <a:solidFill>
            <a:srgbClr val="97BCC7"/>
          </a:solidFill>
        </p:spPr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789976" y="1969347"/>
          <a:ext cx="6284165" cy="4496964"/>
        </p:xfrm>
        <a:graphic>
          <a:graphicData uri="http://schemas.openxmlformats.org/drawingml/2006/table">
            <a:tbl>
              <a:tblPr/>
              <a:tblGrid>
                <a:gridCol w="3039755"/>
                <a:gridCol w="3244410"/>
              </a:tblGrid>
              <a:tr h="23471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FFFFFF"/>
                          </a:solidFill>
                          <a:latin typeface="Montserrat Light Bold"/>
                        </a:rPr>
                        <a:t>122927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423F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FFFFFF"/>
                          </a:solidFill>
                          <a:latin typeface="Montserrat Light Bold"/>
                        </a:rPr>
                        <a:t>646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5050"/>
                    </a:solidFill>
                  </a:tcPr>
                </a:tc>
              </a:tr>
              <a:tr h="214980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FFFFFF"/>
                          </a:solidFill>
                          <a:latin typeface="Montserrat Light Bold"/>
                        </a:rPr>
                        <a:t>14343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343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FFFFFF"/>
                          </a:solidFill>
                          <a:latin typeface="Montserrat Light Bold"/>
                        </a:rPr>
                        <a:t>1970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16F6"/>
                    </a:solidFill>
                  </a:tcPr>
                </a:tc>
              </a:tr>
            </a:tbl>
          </a:graphicData>
        </a:graphic>
      </p:graphicFrame>
      <p:sp>
        <p:nvSpPr>
          <p:cNvPr name="TextBox 8" id="8"/>
          <p:cNvSpPr txBox="true"/>
          <p:nvPr/>
        </p:nvSpPr>
        <p:spPr>
          <a:xfrm rot="0">
            <a:off x="465766" y="8682107"/>
            <a:ext cx="7364417" cy="937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6"/>
              </a:lnSpc>
            </a:pPr>
            <a:r>
              <a:rPr lang="en-US" sz="6189" spc="61">
                <a:solidFill>
                  <a:srgbClr val="F8FBFD"/>
                </a:solidFill>
                <a:latin typeface="Montserrat Classic Bold"/>
              </a:rPr>
              <a:t>MODELING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144000" y="871427"/>
            <a:ext cx="6943718" cy="1969214"/>
            <a:chOff x="0" y="0"/>
            <a:chExt cx="9258290" cy="262561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9258290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LOGISTICS REGRESSION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92520"/>
              <a:ext cx="9258290" cy="1783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24">
                  <a:solidFill>
                    <a:srgbClr val="F8FBFD"/>
                  </a:solidFill>
                  <a:latin typeface="Montserrat Light"/>
                </a:rPr>
                <a:t>Method with the best results obtained with an accuracy rate of 89% and a precision rate of 90%.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44000" y="4278640"/>
            <a:ext cx="6943718" cy="1512014"/>
            <a:chOff x="0" y="0"/>
            <a:chExt cx="9258290" cy="2016019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57150"/>
              <a:ext cx="9258290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PREDICTION ERROR RATE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92520"/>
              <a:ext cx="9258290" cy="1173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24">
                  <a:solidFill>
                    <a:srgbClr val="F8FBFD"/>
                  </a:solidFill>
                  <a:latin typeface="Montserrat Light"/>
                </a:rPr>
                <a:t>with the method can predict the suitability (blue) greater than the prediction error (red).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144000" y="7033994"/>
            <a:ext cx="6943718" cy="2681803"/>
            <a:chOff x="0" y="0"/>
            <a:chExt cx="9258290" cy="3575738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9258290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DATA USED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711570"/>
              <a:ext cx="9258290" cy="27141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83"/>
                </a:lnSpc>
              </a:pPr>
              <a:r>
                <a:rPr lang="en-US" sz="2189" spc="21">
                  <a:solidFill>
                    <a:srgbClr val="F8FBFD"/>
                  </a:solidFill>
                  <a:latin typeface="Montserrat Light"/>
                </a:rPr>
                <a:t>Home Ownership,  Length Of Employment, G</a:t>
              </a:r>
              <a:r>
                <a:rPr lang="en-US" sz="2189" spc="21">
                  <a:solidFill>
                    <a:srgbClr val="F8FBFD"/>
                  </a:solidFill>
                  <a:latin typeface="Montserrat Light"/>
                </a:rPr>
                <a:t>rade, Loan Amount, Debt to Income Ratio, Interest Rate Growth, Open Acc, Total Payment, Revol_bal, Revol_util.</a:t>
              </a:r>
            </a:p>
            <a:p>
              <a:pPr algn="ctr">
                <a:lnSpc>
                  <a:spcPts val="3283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-298722" y="6403742"/>
            <a:ext cx="834839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 Extra Bold"/>
              </a:rPr>
              <a:t>Predict Good         Predict Bad</a:t>
            </a:r>
          </a:p>
        </p:txBody>
      </p:sp>
      <p:sp>
        <p:nvSpPr>
          <p:cNvPr name="TextBox 19" id="19"/>
          <p:cNvSpPr txBox="true"/>
          <p:nvPr/>
        </p:nvSpPr>
        <p:spPr>
          <a:xfrm rot="-5400000">
            <a:off x="-2109673" y="4147522"/>
            <a:ext cx="518323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DFCFC"/>
                </a:solidFill>
                <a:latin typeface="Open Sans Extra Bold"/>
              </a:rPr>
              <a:t>Bad            Good</a:t>
            </a:r>
          </a:p>
        </p:txBody>
      </p:sp>
      <p:sp>
        <p:nvSpPr>
          <p:cNvPr name="AutoShape 20" id="20"/>
          <p:cNvSpPr/>
          <p:nvPr/>
        </p:nvSpPr>
        <p:spPr>
          <a:xfrm rot="5400000">
            <a:off x="12725959" y="1790023"/>
            <a:ext cx="76543" cy="9429118"/>
          </a:xfrm>
          <a:prstGeom prst="rect">
            <a:avLst/>
          </a:prstGeom>
          <a:solidFill>
            <a:srgbClr val="F8FBFD"/>
          </a:solid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700000">
            <a:off x="12981861" y="-5347558"/>
            <a:ext cx="6665510" cy="6664206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3" id="3"/>
          <p:cNvSpPr/>
          <p:nvPr/>
        </p:nvSpPr>
        <p:spPr>
          <a:xfrm rot="-2700000">
            <a:off x="15929849" y="488309"/>
            <a:ext cx="6665510" cy="50247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0077875" y="7557819"/>
            <a:ext cx="7460331" cy="1943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80"/>
              </a:lnSpc>
            </a:pPr>
            <a:r>
              <a:rPr lang="en-US" sz="6400" spc="-64">
                <a:solidFill>
                  <a:srgbClr val="F8FBFD"/>
                </a:solidFill>
                <a:latin typeface="Montserrat Classic Bold"/>
              </a:rPr>
              <a:t>Business Recommendation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632279" y="1240740"/>
            <a:ext cx="15092988" cy="6669564"/>
            <a:chOff x="0" y="0"/>
            <a:chExt cx="20123984" cy="889275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57150"/>
              <a:ext cx="5160616" cy="74497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DATA</a:t>
              </a:r>
            </a:p>
            <a:p>
              <a:pPr algn="r">
                <a:lnSpc>
                  <a:spcPts val="4479"/>
                </a:lnSpc>
              </a:pPr>
            </a:p>
            <a:p>
              <a:pPr algn="r">
                <a:lnSpc>
                  <a:spcPts val="4479"/>
                </a:lnSpc>
              </a:pPr>
            </a:p>
            <a:p>
              <a:pPr algn="r">
                <a:lnSpc>
                  <a:spcPts val="4479"/>
                </a:lnSpc>
              </a:pPr>
            </a:p>
            <a:p>
              <a:pPr algn="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CUSTOMER DEFAULT</a:t>
              </a:r>
            </a:p>
            <a:p>
              <a:pPr algn="r">
                <a:lnSpc>
                  <a:spcPts val="4479"/>
                </a:lnSpc>
              </a:pPr>
            </a:p>
            <a:p>
              <a:pPr algn="r">
                <a:lnSpc>
                  <a:spcPts val="4479"/>
                </a:lnSpc>
              </a:pPr>
            </a:p>
            <a:p>
              <a:pPr algn="r">
                <a:lnSpc>
                  <a:spcPts val="4479"/>
                </a:lnSpc>
              </a:pPr>
            </a:p>
            <a:p>
              <a:pPr algn="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VERIFY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6588645" y="-57150"/>
              <a:ext cx="13535339" cy="89499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spc="223">
                  <a:solidFill>
                    <a:srgbClr val="F8FBFD"/>
                  </a:solidFill>
                  <a:latin typeface="Montserrat Classic"/>
                </a:rPr>
                <a:t>EDUCATION, AGE AND EXTERNAL DATA (CREDIT SCORE) TO BE ABLE TO SEE BUSINESS PERFORMANCE.</a:t>
              </a:r>
            </a:p>
            <a:p>
              <a:pPr>
                <a:lnSpc>
                  <a:spcPts val="4479"/>
                </a:lnSpc>
              </a:pPr>
            </a:p>
            <a:p>
              <a:pPr>
                <a:lnSpc>
                  <a:spcPts val="4479"/>
                </a:lnSpc>
              </a:pPr>
              <a:r>
                <a:rPr lang="en-US" sz="3199" spc="223">
                  <a:solidFill>
                    <a:srgbClr val="F8FBFD"/>
                  </a:solidFill>
                  <a:latin typeface="Montserrat Classic"/>
                </a:rPr>
                <a:t>FOR CUSTOMERS WHO DEFAULT ARE OFFERED RELIEF (DISCOUNTS) IF THEY MAKE FULL PAYMENTS AND ARE BLACKLISTED.</a:t>
              </a:r>
            </a:p>
            <a:p>
              <a:pPr>
                <a:lnSpc>
                  <a:spcPts val="4479"/>
                </a:lnSpc>
              </a:pPr>
            </a:p>
            <a:p>
              <a:pPr>
                <a:lnSpc>
                  <a:spcPts val="4479"/>
                </a:lnSpc>
              </a:pPr>
              <a:r>
                <a:rPr lang="en-US" sz="3199" spc="223">
                  <a:solidFill>
                    <a:srgbClr val="F8FBFD"/>
                  </a:solidFill>
                  <a:latin typeface="Montserrat Classic"/>
                </a:rPr>
                <a:t>SPEED UP THE PROCESS OF VERIFYING LOCATION, OCCUPATION, FACE, AND IDENTITY.</a:t>
              </a:r>
            </a:p>
          </p:txBody>
        </p:sp>
      </p:grpSp>
      <p:sp>
        <p:nvSpPr>
          <p:cNvPr name="AutoShape 8" id="8"/>
          <p:cNvSpPr/>
          <p:nvPr/>
        </p:nvSpPr>
        <p:spPr>
          <a:xfrm rot="-2700000">
            <a:off x="-1472403" y="7838435"/>
            <a:ext cx="2058119" cy="2057717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9" id="9"/>
          <p:cNvSpPr/>
          <p:nvPr/>
        </p:nvSpPr>
        <p:spPr>
          <a:xfrm rot="-2700000">
            <a:off x="-1412759" y="10362803"/>
            <a:ext cx="2839428" cy="50503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10" id="10"/>
          <p:cNvSpPr/>
          <p:nvPr/>
        </p:nvSpPr>
        <p:spPr>
          <a:xfrm rot="0">
            <a:off x="3616159" y="1028700"/>
            <a:ext cx="49530" cy="8229600"/>
          </a:xfrm>
          <a:prstGeom prst="rect">
            <a:avLst/>
          </a:prstGeom>
          <a:solidFill>
            <a:srgbClr val="F8FBFD"/>
          </a:solid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99708" y="1019175"/>
            <a:ext cx="10959592" cy="1228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>
                <a:solidFill>
                  <a:srgbClr val="F8FBFD"/>
                </a:solidFill>
                <a:latin typeface="Montserrat Classic Bold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5136118"/>
            <a:ext cx="8572900" cy="4122182"/>
            <a:chOff x="0" y="0"/>
            <a:chExt cx="11430533" cy="549624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57150"/>
              <a:ext cx="11430533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LINKEDIN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944264"/>
              <a:ext cx="11430533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EMAIL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945678"/>
              <a:ext cx="11430533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PHONE NUMBER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00470"/>
              <a:ext cx="11430533" cy="6929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F8FBFD"/>
                  </a:solidFill>
                  <a:latin typeface="Montserrat Light"/>
                </a:rPr>
                <a:t>linkedin.com/in/agisrachman/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801885"/>
              <a:ext cx="11430533" cy="6929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F8FBFD"/>
                  </a:solidFill>
                  <a:latin typeface="Montserrat Light"/>
                </a:rPr>
                <a:t>agisfauzirachman@gmail.com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803299"/>
              <a:ext cx="11430533" cy="6929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>
                  <a:solidFill>
                    <a:srgbClr val="F8FBFD"/>
                  </a:solidFill>
                  <a:latin typeface="Montserrat Light"/>
                </a:rPr>
                <a:t>+62 881910897</a:t>
              </a:r>
            </a:p>
          </p:txBody>
        </p:sp>
      </p:grpSp>
      <p:sp>
        <p:nvSpPr>
          <p:cNvPr name="AutoShape 10" id="10"/>
          <p:cNvSpPr/>
          <p:nvPr/>
        </p:nvSpPr>
        <p:spPr>
          <a:xfrm rot="-2700000">
            <a:off x="175925" y="-2243023"/>
            <a:ext cx="4105850" cy="4105046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11" id="11"/>
          <p:cNvSpPr/>
          <p:nvPr/>
        </p:nvSpPr>
        <p:spPr>
          <a:xfrm rot="-2700000">
            <a:off x="2225083" y="217764"/>
            <a:ext cx="6665510" cy="50247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12" id="12"/>
          <p:cNvSpPr/>
          <p:nvPr/>
        </p:nvSpPr>
        <p:spPr>
          <a:xfrm rot="-2700000">
            <a:off x="17754079" y="7816057"/>
            <a:ext cx="43907" cy="3580261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13" id="13"/>
          <p:cNvSpPr/>
          <p:nvPr/>
        </p:nvSpPr>
        <p:spPr>
          <a:xfrm rot="-2700000">
            <a:off x="17273885" y="5981884"/>
            <a:ext cx="3566968" cy="3566270"/>
          </a:xfrm>
          <a:prstGeom prst="rect">
            <a:avLst/>
          </a:prstGeom>
          <a:solidFill>
            <a:srgbClr val="F8FBFD"/>
          </a:solid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40000"/>
          </a:blip>
          <a:srcRect l="0" t="24487" r="0" b="24487"/>
          <a:stretch>
            <a:fillRect/>
          </a:stretch>
        </p:blipFill>
        <p:spPr>
          <a:xfrm flipH="false" flipV="false" rot="0">
            <a:off x="-285750" y="-242663"/>
            <a:ext cx="14078736" cy="107823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-2700000">
            <a:off x="5639619" y="-7936594"/>
            <a:ext cx="13249295" cy="20711888"/>
          </a:xfrm>
          <a:prstGeom prst="rect">
            <a:avLst/>
          </a:prstGeom>
          <a:solidFill>
            <a:srgbClr val="053D57"/>
          </a:solidFill>
        </p:spPr>
      </p:sp>
      <p:sp>
        <p:nvSpPr>
          <p:cNvPr name="AutoShape 4" id="4"/>
          <p:cNvSpPr/>
          <p:nvPr/>
        </p:nvSpPr>
        <p:spPr>
          <a:xfrm rot="-2700000">
            <a:off x="-1024225" y="-2719273"/>
            <a:ext cx="4105850" cy="4105046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5" id="5"/>
          <p:cNvSpPr/>
          <p:nvPr/>
        </p:nvSpPr>
        <p:spPr>
          <a:xfrm rot="-2700000">
            <a:off x="1024933" y="-258486"/>
            <a:ext cx="6665510" cy="50247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6" id="6"/>
          <p:cNvSpPr/>
          <p:nvPr/>
        </p:nvSpPr>
        <p:spPr>
          <a:xfrm rot="-2700000">
            <a:off x="18518683" y="8749507"/>
            <a:ext cx="43907" cy="3580261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TextBox 7" id="7"/>
          <p:cNvSpPr txBox="true"/>
          <p:nvPr/>
        </p:nvSpPr>
        <p:spPr>
          <a:xfrm rot="0">
            <a:off x="1028700" y="8047970"/>
            <a:ext cx="6243317" cy="1228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>
                <a:solidFill>
                  <a:srgbClr val="F8FBFD"/>
                </a:solidFill>
                <a:latin typeface="Montserrat Classic Bold"/>
              </a:rPr>
              <a:t>Background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686400" y="1614765"/>
            <a:ext cx="8572900" cy="476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99"/>
              </a:lnSpc>
            </a:pPr>
            <a:r>
              <a:rPr lang="en-US" sz="3199" spc="31">
                <a:solidFill>
                  <a:srgbClr val="F8FBFD"/>
                </a:solidFill>
                <a:latin typeface="Montserrat Light"/>
              </a:rPr>
              <a:t>The ability to accurately predict the credit risk of customer loans is essential for lenders and financial institutions. Without a reliable and accurate method for assessing credit risk, lenders are unable to accurately decide how much to lend and whether to approve or deny a loan application.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700000">
            <a:off x="-1396280" y="8104328"/>
            <a:ext cx="2246689" cy="2246249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3" id="3"/>
          <p:cNvSpPr/>
          <p:nvPr/>
        </p:nvSpPr>
        <p:spPr>
          <a:xfrm rot="-2700000">
            <a:off x="17261895" y="26050"/>
            <a:ext cx="1950383" cy="2219235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4" id="4"/>
          <p:cNvSpPr/>
          <p:nvPr/>
        </p:nvSpPr>
        <p:spPr>
          <a:xfrm rot="-2700000">
            <a:off x="-861405" y="10433496"/>
            <a:ext cx="2839428" cy="50503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5" id="5"/>
          <p:cNvSpPr/>
          <p:nvPr/>
        </p:nvSpPr>
        <p:spPr>
          <a:xfrm rot="-2700000">
            <a:off x="18022287" y="1072357"/>
            <a:ext cx="43907" cy="3580261"/>
          </a:xfrm>
          <a:prstGeom prst="rect">
            <a:avLst/>
          </a:prstGeom>
          <a:solidFill>
            <a:srgbClr val="97BCC7"/>
          </a:solidFill>
        </p:spPr>
      </p:sp>
      <p:grpSp>
        <p:nvGrpSpPr>
          <p:cNvPr name="Group 6" id="6"/>
          <p:cNvGrpSpPr/>
          <p:nvPr/>
        </p:nvGrpSpPr>
        <p:grpSpPr>
          <a:xfrm rot="0">
            <a:off x="6344264" y="1028700"/>
            <a:ext cx="4983923" cy="7594549"/>
            <a:chOff x="0" y="0"/>
            <a:chExt cx="2955271" cy="4503271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955271" cy="4503270"/>
            </a:xfrm>
            <a:custGeom>
              <a:avLst/>
              <a:gdLst/>
              <a:ahLst/>
              <a:cxnLst/>
              <a:rect r="r" b="b" t="t" l="l"/>
              <a:pathLst>
                <a:path h="4503270" w="2955271">
                  <a:moveTo>
                    <a:pt x="0" y="0"/>
                  </a:moveTo>
                  <a:lnTo>
                    <a:pt x="0" y="4503270"/>
                  </a:lnTo>
                  <a:lnTo>
                    <a:pt x="2955271" y="4503270"/>
                  </a:lnTo>
                  <a:lnTo>
                    <a:pt x="2955271" y="0"/>
                  </a:lnTo>
                  <a:lnTo>
                    <a:pt x="0" y="0"/>
                  </a:lnTo>
                  <a:close/>
                  <a:moveTo>
                    <a:pt x="2894311" y="4442311"/>
                  </a:moveTo>
                  <a:lnTo>
                    <a:pt x="59690" y="4442311"/>
                  </a:lnTo>
                  <a:lnTo>
                    <a:pt x="59690" y="59690"/>
                  </a:lnTo>
                  <a:lnTo>
                    <a:pt x="2894311" y="59690"/>
                  </a:lnTo>
                  <a:lnTo>
                    <a:pt x="2894311" y="4442311"/>
                  </a:lnTo>
                  <a:close/>
                </a:path>
              </a:pathLst>
            </a:custGeom>
            <a:solidFill>
              <a:srgbClr val="F8FBF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6759554" y="1515186"/>
            <a:ext cx="4153343" cy="675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1"/>
              </a:lnSpc>
            </a:pPr>
            <a:r>
              <a:rPr lang="en-US" sz="3986" spc="279">
                <a:solidFill>
                  <a:srgbClr val="97BCC7"/>
                </a:solidFill>
                <a:latin typeface="Montserrat Classic"/>
              </a:rPr>
              <a:t>GOALS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59554" y="2776762"/>
            <a:ext cx="4147545" cy="2964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199" spc="31">
                <a:solidFill>
                  <a:srgbClr val="F8FBFD"/>
                </a:solidFill>
                <a:latin typeface="Montserrat Light"/>
              </a:rPr>
              <a:t>Minimize customers who are likely to default so that the risk of company losses decreases.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1852062" y="1006015"/>
            <a:ext cx="4983923" cy="7594549"/>
            <a:chOff x="0" y="0"/>
            <a:chExt cx="2955271" cy="4503271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2955271" cy="4503270"/>
            </a:xfrm>
            <a:custGeom>
              <a:avLst/>
              <a:gdLst/>
              <a:ahLst/>
              <a:cxnLst/>
              <a:rect r="r" b="b" t="t" l="l"/>
              <a:pathLst>
                <a:path h="4503270" w="2955271">
                  <a:moveTo>
                    <a:pt x="0" y="0"/>
                  </a:moveTo>
                  <a:lnTo>
                    <a:pt x="0" y="4503270"/>
                  </a:lnTo>
                  <a:lnTo>
                    <a:pt x="2955271" y="4503270"/>
                  </a:lnTo>
                  <a:lnTo>
                    <a:pt x="2955271" y="0"/>
                  </a:lnTo>
                  <a:lnTo>
                    <a:pt x="0" y="0"/>
                  </a:lnTo>
                  <a:close/>
                  <a:moveTo>
                    <a:pt x="2894311" y="4442311"/>
                  </a:moveTo>
                  <a:lnTo>
                    <a:pt x="59690" y="4442311"/>
                  </a:lnTo>
                  <a:lnTo>
                    <a:pt x="59690" y="59690"/>
                  </a:lnTo>
                  <a:lnTo>
                    <a:pt x="2894311" y="59690"/>
                  </a:lnTo>
                  <a:lnTo>
                    <a:pt x="2894311" y="4442311"/>
                  </a:lnTo>
                  <a:close/>
                </a:path>
              </a:pathLst>
            </a:custGeom>
            <a:solidFill>
              <a:srgbClr val="F8FBFD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2257135" y="1233182"/>
            <a:ext cx="4153343" cy="1376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1"/>
              </a:lnSpc>
            </a:pPr>
            <a:r>
              <a:rPr lang="en-US" sz="3986" spc="279">
                <a:solidFill>
                  <a:srgbClr val="97BCC7"/>
                </a:solidFill>
                <a:latin typeface="Montserrat Classic"/>
              </a:rPr>
              <a:t>BUSINESS METRICS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280687" y="3195134"/>
            <a:ext cx="4147545" cy="1802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pc="32">
                <a:solidFill>
                  <a:srgbClr val="F8FBFD"/>
                </a:solidFill>
                <a:latin typeface="Montserrat Light"/>
              </a:rPr>
              <a:t>Customer default rate</a:t>
            </a:r>
          </a:p>
          <a:p>
            <a:pPr algn="ctr" marL="690881" indent="-345440" lvl="1">
              <a:lnSpc>
                <a:spcPts val="4800"/>
              </a:lnSpc>
              <a:buFont typeface="Arial"/>
              <a:buChar char="•"/>
            </a:pPr>
            <a:r>
              <a:rPr lang="en-US" sz="3200" spc="32">
                <a:solidFill>
                  <a:srgbClr val="F8FBFD"/>
                </a:solidFill>
                <a:latin typeface="Montserrat Light"/>
              </a:rPr>
              <a:t>Revenue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49163" y="1006015"/>
            <a:ext cx="5069007" cy="7724201"/>
            <a:chOff x="0" y="0"/>
            <a:chExt cx="2955271" cy="4503271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2955271" cy="4503270"/>
            </a:xfrm>
            <a:custGeom>
              <a:avLst/>
              <a:gdLst/>
              <a:ahLst/>
              <a:cxnLst/>
              <a:rect r="r" b="b" t="t" l="l"/>
              <a:pathLst>
                <a:path h="4503270" w="2955271">
                  <a:moveTo>
                    <a:pt x="0" y="0"/>
                  </a:moveTo>
                  <a:lnTo>
                    <a:pt x="0" y="4503270"/>
                  </a:lnTo>
                  <a:lnTo>
                    <a:pt x="2955271" y="4503270"/>
                  </a:lnTo>
                  <a:lnTo>
                    <a:pt x="2955271" y="0"/>
                  </a:lnTo>
                  <a:lnTo>
                    <a:pt x="0" y="0"/>
                  </a:lnTo>
                  <a:close/>
                  <a:moveTo>
                    <a:pt x="2894311" y="4442311"/>
                  </a:moveTo>
                  <a:lnTo>
                    <a:pt x="59690" y="4442311"/>
                  </a:lnTo>
                  <a:lnTo>
                    <a:pt x="59690" y="59690"/>
                  </a:lnTo>
                  <a:lnTo>
                    <a:pt x="2894311" y="59690"/>
                  </a:lnTo>
                  <a:lnTo>
                    <a:pt x="2894311" y="4442311"/>
                  </a:lnTo>
                  <a:close/>
                </a:path>
              </a:pathLst>
            </a:custGeom>
            <a:solidFill>
              <a:srgbClr val="F8FBFD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171542" y="1495425"/>
            <a:ext cx="4224248" cy="695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6"/>
              </a:lnSpc>
            </a:pPr>
            <a:r>
              <a:rPr lang="en-US" sz="4054" spc="283">
                <a:solidFill>
                  <a:srgbClr val="97BCC7"/>
                </a:solidFill>
                <a:latin typeface="Montserrat Classic"/>
              </a:rPr>
              <a:t>OBJECTIVE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71542" y="2776762"/>
            <a:ext cx="4218352" cy="2364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199" spc="31">
                <a:solidFill>
                  <a:srgbClr val="F8FBFD"/>
                </a:solidFill>
                <a:latin typeface="Montserrat Light"/>
              </a:rPr>
              <a:t>Create a model to predict whether a customer is likely to default or not?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272494" y="5234717"/>
            <a:ext cx="18832989" cy="48644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3" id="3"/>
          <p:cNvSpPr/>
          <p:nvPr/>
        </p:nvSpPr>
        <p:spPr>
          <a:xfrm rot="-2700000">
            <a:off x="2839409" y="5116951"/>
            <a:ext cx="284232" cy="284176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4" id="4"/>
          <p:cNvSpPr/>
          <p:nvPr/>
        </p:nvSpPr>
        <p:spPr>
          <a:xfrm rot="-2700000">
            <a:off x="6947726" y="5116951"/>
            <a:ext cx="284232" cy="284176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5" id="5"/>
          <p:cNvSpPr/>
          <p:nvPr/>
        </p:nvSpPr>
        <p:spPr>
          <a:xfrm rot="-2700000">
            <a:off x="11056042" y="5116951"/>
            <a:ext cx="284232" cy="284176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6" id="6"/>
          <p:cNvSpPr/>
          <p:nvPr/>
        </p:nvSpPr>
        <p:spPr>
          <a:xfrm rot="-2700000">
            <a:off x="15164359" y="5116951"/>
            <a:ext cx="284232" cy="284176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7" id="7"/>
          <p:cNvSpPr/>
          <p:nvPr/>
        </p:nvSpPr>
        <p:spPr>
          <a:xfrm rot="-2700000">
            <a:off x="-1293462" y="7914635"/>
            <a:ext cx="2058119" cy="2057717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8" id="8"/>
          <p:cNvSpPr/>
          <p:nvPr/>
        </p:nvSpPr>
        <p:spPr>
          <a:xfrm rot="-2700000">
            <a:off x="17312809" y="-294778"/>
            <a:ext cx="1950383" cy="2219235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9" id="9"/>
          <p:cNvSpPr/>
          <p:nvPr/>
        </p:nvSpPr>
        <p:spPr>
          <a:xfrm rot="-2700000">
            <a:off x="-1233818" y="10439003"/>
            <a:ext cx="2839428" cy="50503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10" id="10"/>
          <p:cNvSpPr/>
          <p:nvPr/>
        </p:nvSpPr>
        <p:spPr>
          <a:xfrm rot="-2700000">
            <a:off x="18073201" y="751528"/>
            <a:ext cx="43907" cy="3580261"/>
          </a:xfrm>
          <a:prstGeom prst="rect">
            <a:avLst/>
          </a:prstGeom>
          <a:solidFill>
            <a:srgbClr val="F8FBFD"/>
          </a:solidFill>
        </p:spPr>
      </p:sp>
      <p:grpSp>
        <p:nvGrpSpPr>
          <p:cNvPr name="Group 11" id="11"/>
          <p:cNvGrpSpPr/>
          <p:nvPr/>
        </p:nvGrpSpPr>
        <p:grpSpPr>
          <a:xfrm rot="0">
            <a:off x="14766355" y="7343275"/>
            <a:ext cx="1072292" cy="1072292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FFD0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203200" y="25400"/>
              <a:ext cx="406400" cy="787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899171" y="1028700"/>
            <a:ext cx="14286992" cy="2118320"/>
            <a:chOff x="0" y="0"/>
            <a:chExt cx="19049322" cy="282442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9525"/>
              <a:ext cx="19049322" cy="1634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00"/>
                </a:lnSpc>
              </a:pPr>
              <a:r>
                <a:rPr lang="en-US" sz="8000" spc="-80">
                  <a:solidFill>
                    <a:srgbClr val="F8FBFD"/>
                  </a:solidFill>
                  <a:latin typeface="Montserrat Classic Bold"/>
                </a:rPr>
                <a:t>Interest Rate Growth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963989" y="1985036"/>
              <a:ext cx="17120133" cy="8393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40"/>
                </a:lnSpc>
              </a:pPr>
              <a:r>
                <a:rPr lang="en-US" sz="4200">
                  <a:solidFill>
                    <a:srgbClr val="97BCC7"/>
                  </a:solidFill>
                  <a:latin typeface="Montserrat Classic Bold"/>
                </a:rPr>
                <a:t>Source: ceicdata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5840785"/>
            <a:ext cx="3905650" cy="940514"/>
            <a:chOff x="0" y="0"/>
            <a:chExt cx="5207533" cy="1254019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57150"/>
              <a:ext cx="5207533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2018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692520"/>
              <a:ext cx="5207533" cy="561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24">
                  <a:solidFill>
                    <a:srgbClr val="F8FBFD"/>
                  </a:solidFill>
                  <a:latin typeface="Montserrat Light"/>
                </a:rPr>
                <a:t>1.3 %pa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137017" y="5840785"/>
            <a:ext cx="3905650" cy="940514"/>
            <a:chOff x="0" y="0"/>
            <a:chExt cx="5207533" cy="1254019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57150"/>
              <a:ext cx="5207533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2020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692520"/>
              <a:ext cx="5207533" cy="561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24">
                  <a:solidFill>
                    <a:srgbClr val="F8FBFD"/>
                  </a:solidFill>
                  <a:latin typeface="Montserrat Light"/>
                </a:rPr>
                <a:t>2.4 %pa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245333" y="5840785"/>
            <a:ext cx="3905650" cy="940514"/>
            <a:chOff x="0" y="0"/>
            <a:chExt cx="5207533" cy="1254019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-57150"/>
              <a:ext cx="5207533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2022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692520"/>
              <a:ext cx="5207533" cy="561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24">
                  <a:solidFill>
                    <a:srgbClr val="F8FBFD"/>
                  </a:solidFill>
                  <a:latin typeface="Montserrat Light"/>
                </a:rPr>
                <a:t>0.1 %pa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-60000">
            <a:off x="13349676" y="5840820"/>
            <a:ext cx="3905650" cy="940514"/>
            <a:chOff x="0" y="0"/>
            <a:chExt cx="5207533" cy="1254019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-57150"/>
              <a:ext cx="5207533" cy="698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79"/>
                </a:lnSpc>
              </a:pPr>
              <a:r>
                <a:rPr lang="en-US" sz="3199" spc="223">
                  <a:solidFill>
                    <a:srgbClr val="97BCC7"/>
                  </a:solidFill>
                  <a:latin typeface="Montserrat Classic"/>
                </a:rPr>
                <a:t>2023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692520"/>
              <a:ext cx="5207533" cy="561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24">
                  <a:solidFill>
                    <a:srgbClr val="F8FBFD"/>
                  </a:solidFill>
                  <a:latin typeface="Montserrat Light"/>
                </a:rPr>
                <a:t>4.33 %pa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553695" y="7343275"/>
            <a:ext cx="1072292" cy="1072292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FFD0A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203200" y="25400"/>
              <a:ext cx="406400" cy="787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2445379" y="7343275"/>
            <a:ext cx="1072292" cy="1072292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FFD0A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203200" y="25400"/>
              <a:ext cx="406400" cy="787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-10800000">
            <a:off x="10862975" y="7343275"/>
            <a:ext cx="1072292" cy="1072292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609600" y="81280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0901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203200" y="25400"/>
              <a:ext cx="406400" cy="787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2305" y="2994189"/>
            <a:ext cx="8206716" cy="6069702"/>
            <a:chOff x="0" y="0"/>
            <a:chExt cx="10942288" cy="809293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189924" y="7677646"/>
              <a:ext cx="1778159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MORTGAGE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3287994" y="7677646"/>
              <a:ext cx="829786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RENT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4954264" y="7677646"/>
              <a:ext cx="745014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OWN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6417255" y="7677646"/>
              <a:ext cx="1066800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OTHER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134167" y="7677646"/>
              <a:ext cx="880745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NONE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9885050" y="7677646"/>
              <a:ext cx="626745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ANY</a:t>
              </a:r>
            </a:p>
          </p:txBody>
        </p:sp>
        <p:grpSp>
          <p:nvGrpSpPr>
            <p:cNvPr name="Group 9" id="9"/>
            <p:cNvGrpSpPr>
              <a:grpSpLocks noChangeAspect="true"/>
            </p:cNvGrpSpPr>
            <p:nvPr/>
          </p:nvGrpSpPr>
          <p:grpSpPr>
            <a:xfrm rot="0">
              <a:off x="1339056" y="179070"/>
              <a:ext cx="9599314" cy="7403326"/>
              <a:chOff x="0" y="0"/>
              <a:chExt cx="9599314" cy="7403326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-6350"/>
                <a:ext cx="959931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9599314">
                    <a:moveTo>
                      <a:pt x="0" y="0"/>
                    </a:moveTo>
                    <a:lnTo>
                      <a:pt x="9599314" y="0"/>
                    </a:lnTo>
                    <a:lnTo>
                      <a:pt x="959931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8FBFD">
                  <a:alpha val="24706"/>
                </a:srgbClr>
              </a:solidFill>
            </p:spPr>
          </p:sp>
          <p:sp>
            <p:nvSpPr>
              <p:cNvPr name="Freeform 11" id="11"/>
              <p:cNvSpPr/>
              <p:nvPr/>
            </p:nvSpPr>
            <p:spPr>
              <a:xfrm>
                <a:off x="0" y="1474315"/>
                <a:ext cx="959931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9599314">
                    <a:moveTo>
                      <a:pt x="0" y="0"/>
                    </a:moveTo>
                    <a:lnTo>
                      <a:pt x="9599314" y="0"/>
                    </a:lnTo>
                    <a:lnTo>
                      <a:pt x="959931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8FBFD">
                  <a:alpha val="24706"/>
                </a:srgbClr>
              </a:solidFill>
            </p:spPr>
          </p:sp>
          <p:sp>
            <p:nvSpPr>
              <p:cNvPr name="Freeform 12" id="12"/>
              <p:cNvSpPr/>
              <p:nvPr/>
            </p:nvSpPr>
            <p:spPr>
              <a:xfrm>
                <a:off x="0" y="2954980"/>
                <a:ext cx="959931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9599314">
                    <a:moveTo>
                      <a:pt x="0" y="0"/>
                    </a:moveTo>
                    <a:lnTo>
                      <a:pt x="9599314" y="0"/>
                    </a:lnTo>
                    <a:lnTo>
                      <a:pt x="959931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8FBFD">
                  <a:alpha val="24706"/>
                </a:srgbClr>
              </a:solidFill>
            </p:spPr>
          </p:sp>
          <p:sp>
            <p:nvSpPr>
              <p:cNvPr name="Freeform 13" id="13"/>
              <p:cNvSpPr/>
              <p:nvPr/>
            </p:nvSpPr>
            <p:spPr>
              <a:xfrm>
                <a:off x="0" y="4435646"/>
                <a:ext cx="959931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9599314">
                    <a:moveTo>
                      <a:pt x="0" y="0"/>
                    </a:moveTo>
                    <a:lnTo>
                      <a:pt x="9599314" y="0"/>
                    </a:lnTo>
                    <a:lnTo>
                      <a:pt x="959931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8FBFD">
                  <a:alpha val="24706"/>
                </a:srgbClr>
              </a:solidFill>
            </p:spPr>
          </p:sp>
          <p:sp>
            <p:nvSpPr>
              <p:cNvPr name="Freeform 14" id="14"/>
              <p:cNvSpPr/>
              <p:nvPr/>
            </p:nvSpPr>
            <p:spPr>
              <a:xfrm>
                <a:off x="0" y="5916311"/>
                <a:ext cx="959931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9599314">
                    <a:moveTo>
                      <a:pt x="0" y="0"/>
                    </a:moveTo>
                    <a:lnTo>
                      <a:pt x="9599314" y="0"/>
                    </a:lnTo>
                    <a:lnTo>
                      <a:pt x="959931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8FBFD">
                  <a:alpha val="24706"/>
                </a:srgbClr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>
                <a:off x="0" y="7396976"/>
                <a:ext cx="959931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9599314">
                    <a:moveTo>
                      <a:pt x="0" y="0"/>
                    </a:moveTo>
                    <a:lnTo>
                      <a:pt x="9599314" y="0"/>
                    </a:lnTo>
                    <a:lnTo>
                      <a:pt x="959931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8FBFD">
                  <a:alpha val="60000"/>
                </a:srgbClr>
              </a:solidFill>
            </p:spPr>
          </p:sp>
        </p:grpSp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1186656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250.000 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423515"/>
              <a:ext cx="1186656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200.000 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2904180"/>
              <a:ext cx="1186656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150.000 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4384846"/>
              <a:ext cx="1186656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100.000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69545" y="5865511"/>
              <a:ext cx="1017111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50.000 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932339" y="7346176"/>
              <a:ext cx="254317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19"/>
                </a:lnSpc>
              </a:pPr>
              <a:r>
                <a:rPr lang="en-US" sz="1799">
                  <a:solidFill>
                    <a:srgbClr val="F8FBFD"/>
                  </a:solidFill>
                  <a:latin typeface="Arimo"/>
                </a:rPr>
                <a:t>0 </a:t>
              </a:r>
            </a:p>
          </p:txBody>
        </p:sp>
        <p:grpSp>
          <p:nvGrpSpPr>
            <p:cNvPr name="Group 22" id="22"/>
            <p:cNvGrpSpPr>
              <a:grpSpLocks noChangeAspect="true"/>
            </p:cNvGrpSpPr>
            <p:nvPr/>
          </p:nvGrpSpPr>
          <p:grpSpPr>
            <a:xfrm rot="0">
              <a:off x="1339056" y="591008"/>
              <a:ext cx="9603232" cy="6991388"/>
              <a:chOff x="0" y="411938"/>
              <a:chExt cx="9603232" cy="6991388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0" y="411938"/>
                <a:ext cx="1479894" cy="6991388"/>
              </a:xfrm>
              <a:custGeom>
                <a:avLst/>
                <a:gdLst/>
                <a:ahLst/>
                <a:cxnLst/>
                <a:rect r="r" b="b" t="t" l="l"/>
                <a:pathLst>
                  <a:path h="6991388" w="1479894">
                    <a:moveTo>
                      <a:pt x="0" y="6991388"/>
                    </a:moveTo>
                    <a:lnTo>
                      <a:pt x="0" y="118391"/>
                    </a:lnTo>
                    <a:cubicBezTo>
                      <a:pt x="0" y="53006"/>
                      <a:pt x="53006" y="0"/>
                      <a:pt x="118392" y="0"/>
                    </a:cubicBezTo>
                    <a:lnTo>
                      <a:pt x="1361503" y="0"/>
                    </a:lnTo>
                    <a:cubicBezTo>
                      <a:pt x="1392902" y="0"/>
                      <a:pt x="1423015" y="12473"/>
                      <a:pt x="1445218" y="34676"/>
                    </a:cubicBezTo>
                    <a:cubicBezTo>
                      <a:pt x="1467421" y="56879"/>
                      <a:pt x="1479894" y="86992"/>
                      <a:pt x="1479894" y="118391"/>
                    </a:cubicBezTo>
                    <a:lnTo>
                      <a:pt x="1479894" y="6991388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>
                <a:off x="1623884" y="1815668"/>
                <a:ext cx="1479894" cy="5587658"/>
              </a:xfrm>
              <a:custGeom>
                <a:avLst/>
                <a:gdLst/>
                <a:ahLst/>
                <a:cxnLst/>
                <a:rect r="r" b="b" t="t" l="l"/>
                <a:pathLst>
                  <a:path h="5587658" w="1479894">
                    <a:moveTo>
                      <a:pt x="0" y="5587658"/>
                    </a:moveTo>
                    <a:lnTo>
                      <a:pt x="0" y="118391"/>
                    </a:lnTo>
                    <a:cubicBezTo>
                      <a:pt x="0" y="86992"/>
                      <a:pt x="12473" y="56879"/>
                      <a:pt x="34676" y="34676"/>
                    </a:cubicBezTo>
                    <a:cubicBezTo>
                      <a:pt x="56879" y="12473"/>
                      <a:pt x="86992" y="0"/>
                      <a:pt x="118391" y="0"/>
                    </a:cubicBezTo>
                    <a:lnTo>
                      <a:pt x="1361503" y="0"/>
                    </a:lnTo>
                    <a:cubicBezTo>
                      <a:pt x="1392902" y="0"/>
                      <a:pt x="1423015" y="12473"/>
                      <a:pt x="1445218" y="34676"/>
                    </a:cubicBezTo>
                    <a:cubicBezTo>
                      <a:pt x="1467421" y="56879"/>
                      <a:pt x="1479894" y="86992"/>
                      <a:pt x="1479894" y="118391"/>
                    </a:cubicBezTo>
                    <a:lnTo>
                      <a:pt x="1479894" y="5587658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  <p:sp>
            <p:nvSpPr>
              <p:cNvPr name="Freeform 25" id="25"/>
              <p:cNvSpPr/>
              <p:nvPr/>
            </p:nvSpPr>
            <p:spPr>
              <a:xfrm>
                <a:off x="3247768" y="6161983"/>
                <a:ext cx="1479894" cy="1241343"/>
              </a:xfrm>
              <a:custGeom>
                <a:avLst/>
                <a:gdLst/>
                <a:ahLst/>
                <a:cxnLst/>
                <a:rect r="r" b="b" t="t" l="l"/>
                <a:pathLst>
                  <a:path h="1241343" w="1479894">
                    <a:moveTo>
                      <a:pt x="0" y="1241343"/>
                    </a:moveTo>
                    <a:lnTo>
                      <a:pt x="0" y="118391"/>
                    </a:lnTo>
                    <a:cubicBezTo>
                      <a:pt x="0" y="53005"/>
                      <a:pt x="53005" y="0"/>
                      <a:pt x="118391" y="0"/>
                    </a:cubicBezTo>
                    <a:lnTo>
                      <a:pt x="1361503" y="0"/>
                    </a:lnTo>
                    <a:cubicBezTo>
                      <a:pt x="1392902" y="0"/>
                      <a:pt x="1423016" y="12473"/>
                      <a:pt x="1445218" y="34676"/>
                    </a:cubicBezTo>
                    <a:cubicBezTo>
                      <a:pt x="1467421" y="56878"/>
                      <a:pt x="1479894" y="86992"/>
                      <a:pt x="1479894" y="118391"/>
                    </a:cubicBezTo>
                    <a:lnTo>
                      <a:pt x="1479894" y="1241343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  <p:sp>
            <p:nvSpPr>
              <p:cNvPr name="Freeform 26" id="26"/>
              <p:cNvSpPr/>
              <p:nvPr/>
            </p:nvSpPr>
            <p:spPr>
              <a:xfrm>
                <a:off x="4871383" y="7390615"/>
                <a:ext cx="1480432" cy="12711"/>
              </a:xfrm>
              <a:custGeom>
                <a:avLst/>
                <a:gdLst/>
                <a:ahLst/>
                <a:cxnLst/>
                <a:rect r="r" b="b" t="t" l="l"/>
                <a:pathLst>
                  <a:path h="12711" w="1480432">
                    <a:moveTo>
                      <a:pt x="269" y="12711"/>
                    </a:moveTo>
                    <a:lnTo>
                      <a:pt x="269" y="12711"/>
                    </a:lnTo>
                    <a:cubicBezTo>
                      <a:pt x="0" y="9434"/>
                      <a:pt x="1117" y="6196"/>
                      <a:pt x="3349" y="3782"/>
                    </a:cubicBezTo>
                    <a:cubicBezTo>
                      <a:pt x="5580" y="1367"/>
                      <a:pt x="8721" y="0"/>
                      <a:pt x="12008" y="11"/>
                    </a:cubicBezTo>
                    <a:lnTo>
                      <a:pt x="1468423" y="11"/>
                    </a:lnTo>
                    <a:cubicBezTo>
                      <a:pt x="1471711" y="0"/>
                      <a:pt x="1474852" y="1367"/>
                      <a:pt x="1477083" y="3782"/>
                    </a:cubicBezTo>
                    <a:cubicBezTo>
                      <a:pt x="1479315" y="6196"/>
                      <a:pt x="1480432" y="9434"/>
                      <a:pt x="1480163" y="12711"/>
                    </a:cubicBezTo>
                    <a:lnTo>
                      <a:pt x="1480163" y="12711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  <p:sp>
            <p:nvSpPr>
              <p:cNvPr name="Freeform 27" id="27"/>
              <p:cNvSpPr/>
              <p:nvPr/>
            </p:nvSpPr>
            <p:spPr>
              <a:xfrm>
                <a:off x="6493023" y="7389803"/>
                <a:ext cx="1484919" cy="13522"/>
              </a:xfrm>
              <a:custGeom>
                <a:avLst/>
                <a:gdLst/>
                <a:ahLst/>
                <a:cxnLst/>
                <a:rect r="r" b="b" t="t" l="l"/>
                <a:pathLst>
                  <a:path h="13522" w="1484919">
                    <a:moveTo>
                      <a:pt x="2513" y="13523"/>
                    </a:moveTo>
                    <a:lnTo>
                      <a:pt x="2513" y="13523"/>
                    </a:lnTo>
                    <a:cubicBezTo>
                      <a:pt x="293" y="10937"/>
                      <a:pt x="0" y="7213"/>
                      <a:pt x="1789" y="4312"/>
                    </a:cubicBezTo>
                    <a:cubicBezTo>
                      <a:pt x="3577" y="1412"/>
                      <a:pt x="7036" y="0"/>
                      <a:pt x="10344" y="823"/>
                    </a:cubicBezTo>
                    <a:lnTo>
                      <a:pt x="1474576" y="823"/>
                    </a:lnTo>
                    <a:cubicBezTo>
                      <a:pt x="1477883" y="0"/>
                      <a:pt x="1481342" y="1411"/>
                      <a:pt x="1483131" y="4312"/>
                    </a:cubicBezTo>
                    <a:cubicBezTo>
                      <a:pt x="1484919" y="7212"/>
                      <a:pt x="1484627" y="10937"/>
                      <a:pt x="1482407" y="13523"/>
                    </a:cubicBezTo>
                    <a:lnTo>
                      <a:pt x="1482407" y="13523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  <p:sp>
            <p:nvSpPr>
              <p:cNvPr name="Freeform 28" id="28"/>
              <p:cNvSpPr/>
              <p:nvPr/>
            </p:nvSpPr>
            <p:spPr>
              <a:xfrm>
                <a:off x="8114532" y="7388885"/>
                <a:ext cx="1489670" cy="14440"/>
              </a:xfrm>
              <a:custGeom>
                <a:avLst/>
                <a:gdLst/>
                <a:ahLst/>
                <a:cxnLst/>
                <a:rect r="r" b="b" t="t" l="l"/>
                <a:pathLst>
                  <a:path h="14440" w="1489670">
                    <a:moveTo>
                      <a:pt x="4888" y="14441"/>
                    </a:moveTo>
                    <a:lnTo>
                      <a:pt x="4888" y="14441"/>
                    </a:lnTo>
                    <a:cubicBezTo>
                      <a:pt x="1400" y="12669"/>
                      <a:pt x="0" y="8411"/>
                      <a:pt x="1756" y="4915"/>
                    </a:cubicBezTo>
                    <a:cubicBezTo>
                      <a:pt x="3512" y="1419"/>
                      <a:pt x="7764" y="0"/>
                      <a:pt x="11267" y="1741"/>
                    </a:cubicBezTo>
                    <a:lnTo>
                      <a:pt x="1478403" y="1741"/>
                    </a:lnTo>
                    <a:cubicBezTo>
                      <a:pt x="1481906" y="0"/>
                      <a:pt x="1486158" y="1419"/>
                      <a:pt x="1487914" y="4915"/>
                    </a:cubicBezTo>
                    <a:cubicBezTo>
                      <a:pt x="1489670" y="8411"/>
                      <a:pt x="1488270" y="12669"/>
                      <a:pt x="1484782" y="14441"/>
                    </a:cubicBezTo>
                    <a:lnTo>
                      <a:pt x="1484782" y="14441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</p:grpSp>
      </p:grpSp>
      <p:sp>
        <p:nvSpPr>
          <p:cNvPr name="AutoShape 29" id="29"/>
          <p:cNvSpPr/>
          <p:nvPr/>
        </p:nvSpPr>
        <p:spPr>
          <a:xfrm rot="-2700000">
            <a:off x="-2304055" y="-5713353"/>
            <a:ext cx="6665510" cy="6664206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30" id="30"/>
          <p:cNvSpPr/>
          <p:nvPr/>
        </p:nvSpPr>
        <p:spPr>
          <a:xfrm rot="-2700000">
            <a:off x="1024933" y="-67986"/>
            <a:ext cx="6665510" cy="50247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31" id="31"/>
          <p:cNvSpPr/>
          <p:nvPr/>
        </p:nvSpPr>
        <p:spPr>
          <a:xfrm rot="-2700000">
            <a:off x="18518683" y="8749507"/>
            <a:ext cx="43907" cy="3580261"/>
          </a:xfrm>
          <a:prstGeom prst="rect">
            <a:avLst/>
          </a:prstGeom>
          <a:solidFill>
            <a:srgbClr val="F8FBFD"/>
          </a:solidFill>
        </p:spPr>
      </p:sp>
      <p:grpSp>
        <p:nvGrpSpPr>
          <p:cNvPr name="Group 32" id="32"/>
          <p:cNvGrpSpPr/>
          <p:nvPr/>
        </p:nvGrpSpPr>
        <p:grpSpPr>
          <a:xfrm rot="0">
            <a:off x="1359563" y="3463228"/>
            <a:ext cx="1068713" cy="5205634"/>
            <a:chOff x="0" y="0"/>
            <a:chExt cx="281472" cy="1371031"/>
          </a:xfrm>
        </p:grpSpPr>
        <p:sp>
          <p:nvSpPr>
            <p:cNvPr name="Freeform 33" id="33"/>
            <p:cNvSpPr/>
            <p:nvPr/>
          </p:nvSpPr>
          <p:spPr>
            <a:xfrm>
              <a:off x="0" y="0"/>
              <a:ext cx="281472" cy="1371031"/>
            </a:xfrm>
            <a:custGeom>
              <a:avLst/>
              <a:gdLst/>
              <a:ahLst/>
              <a:cxnLst/>
              <a:rect r="r" b="b" t="t" l="l"/>
              <a:pathLst>
                <a:path h="1371031" w="281472">
                  <a:moveTo>
                    <a:pt x="0" y="0"/>
                  </a:moveTo>
                  <a:lnTo>
                    <a:pt x="281472" y="0"/>
                  </a:lnTo>
                  <a:lnTo>
                    <a:pt x="281472" y="1371031"/>
                  </a:lnTo>
                  <a:lnTo>
                    <a:pt x="0" y="1371031"/>
                  </a:lnTo>
                  <a:close/>
                </a:path>
              </a:pathLst>
            </a:custGeom>
            <a:solidFill>
              <a:srgbClr val="0AC4FD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8115808" y="1019175"/>
            <a:ext cx="9143492" cy="1228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>
                <a:solidFill>
                  <a:srgbClr val="F8FBFD"/>
                </a:solidFill>
                <a:latin typeface="Montserrat Classic Bold"/>
              </a:rPr>
              <a:t>Home Ownership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493874" y="2908464"/>
            <a:ext cx="8071865" cy="3564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99"/>
              </a:lnSpc>
            </a:pPr>
            <a:r>
              <a:rPr lang="en-US" sz="3199" spc="31">
                <a:solidFill>
                  <a:srgbClr val="F8FBFD"/>
                </a:solidFill>
                <a:latin typeface="Montserrat Light"/>
              </a:rPr>
              <a:t>Most customers own a house with a mortgage status, this should be an important concern because it is likely that if the customer borrows funds, it will increase the installments and potentially default.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700000">
            <a:off x="12981861" y="-5347558"/>
            <a:ext cx="6665510" cy="6664206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3" id="3"/>
          <p:cNvSpPr/>
          <p:nvPr/>
        </p:nvSpPr>
        <p:spPr>
          <a:xfrm rot="-2700000">
            <a:off x="15929849" y="507359"/>
            <a:ext cx="6665510" cy="50247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4" id="4"/>
          <p:cNvSpPr/>
          <p:nvPr/>
        </p:nvSpPr>
        <p:spPr>
          <a:xfrm rot="-2700000">
            <a:off x="-1068158" y="10112130"/>
            <a:ext cx="2435809" cy="50247"/>
          </a:xfrm>
          <a:prstGeom prst="rect">
            <a:avLst/>
          </a:prstGeom>
          <a:solidFill>
            <a:srgbClr val="F8FBFD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8776140" y="3941445"/>
            <a:ext cx="9017318" cy="5499735"/>
            <a:chOff x="0" y="0"/>
            <a:chExt cx="12023090" cy="7332980"/>
          </a:xfrm>
        </p:grpSpPr>
        <p:grpSp>
          <p:nvGrpSpPr>
            <p:cNvPr name="Group 6" id="6"/>
            <p:cNvGrpSpPr>
              <a:grpSpLocks noChangeAspect="true"/>
            </p:cNvGrpSpPr>
            <p:nvPr/>
          </p:nvGrpSpPr>
          <p:grpSpPr>
            <a:xfrm rot="0">
              <a:off x="3043714" y="0"/>
              <a:ext cx="8534400" cy="6731000"/>
              <a:chOff x="0" y="0"/>
              <a:chExt cx="8534400" cy="6731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-6350" y="0"/>
                <a:ext cx="8547100" cy="6731000"/>
              </a:xfrm>
              <a:custGeom>
                <a:avLst/>
                <a:gdLst/>
                <a:ahLst/>
                <a:cxnLst/>
                <a:rect r="r" b="b" t="t" l="l"/>
                <a:pathLst>
                  <a:path h="6731000" w="8547100">
                    <a:moveTo>
                      <a:pt x="0" y="0"/>
                    </a:moveTo>
                    <a:lnTo>
                      <a:pt x="12700" y="0"/>
                    </a:lnTo>
                    <a:lnTo>
                      <a:pt x="12700" y="6731000"/>
                    </a:lnTo>
                    <a:lnTo>
                      <a:pt x="0" y="6731000"/>
                    </a:lnTo>
                    <a:close/>
                    <a:moveTo>
                      <a:pt x="2844800" y="0"/>
                    </a:moveTo>
                    <a:lnTo>
                      <a:pt x="2857500" y="0"/>
                    </a:lnTo>
                    <a:lnTo>
                      <a:pt x="2857500" y="6731000"/>
                    </a:lnTo>
                    <a:lnTo>
                      <a:pt x="2844800" y="6731000"/>
                    </a:lnTo>
                    <a:close/>
                    <a:moveTo>
                      <a:pt x="5689600" y="0"/>
                    </a:moveTo>
                    <a:lnTo>
                      <a:pt x="5702300" y="0"/>
                    </a:lnTo>
                    <a:lnTo>
                      <a:pt x="5702300" y="6731000"/>
                    </a:lnTo>
                    <a:lnTo>
                      <a:pt x="5689600" y="6731000"/>
                    </a:lnTo>
                    <a:close/>
                    <a:moveTo>
                      <a:pt x="8534400" y="0"/>
                    </a:moveTo>
                    <a:lnTo>
                      <a:pt x="8547100" y="0"/>
                    </a:lnTo>
                    <a:lnTo>
                      <a:pt x="8547100" y="6731000"/>
                    </a:lnTo>
                    <a:lnTo>
                      <a:pt x="8534400" y="6731000"/>
                    </a:lnTo>
                    <a:close/>
                  </a:path>
                </a:pathLst>
              </a:custGeom>
              <a:solidFill>
                <a:srgbClr val="F8FBFD">
                  <a:alpha val="24706"/>
                </a:srgbClr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2944813" y="6861175"/>
              <a:ext cx="197802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8FBFD"/>
                  </a:solidFill>
                  <a:latin typeface="Arimo"/>
                </a:rPr>
                <a:t>0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5443538" y="6861175"/>
              <a:ext cx="889953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8FBFD"/>
                  </a:solidFill>
                  <a:latin typeface="Arimo"/>
                </a:rPr>
                <a:t>2.000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8288338" y="6861175"/>
              <a:ext cx="889953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8FBFD"/>
                  </a:solidFill>
                  <a:latin typeface="Arimo"/>
                </a:rPr>
                <a:t>4.000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1133138" y="6861175"/>
              <a:ext cx="889953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8FBFD"/>
                  </a:solidFill>
                  <a:latin typeface="Arimo"/>
                </a:rPr>
                <a:t>6.000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462405" y="362903"/>
              <a:ext cx="1403509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8FBFD"/>
                  </a:solidFill>
                  <a:latin typeface="Arimo"/>
                </a:rPr>
                <a:t>Teacher 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363504" y="1734344"/>
              <a:ext cx="150241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8FBFD"/>
                  </a:solidFill>
                  <a:latin typeface="Arimo"/>
                </a:rPr>
                <a:t>Manager 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105785"/>
              <a:ext cx="2865914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8FBFD"/>
                  </a:solidFill>
                  <a:latin typeface="Arimo"/>
                </a:rPr>
                <a:t>Registered Nurse 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253298" y="4477226"/>
              <a:ext cx="612616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8FBFD"/>
                  </a:solidFill>
                  <a:latin typeface="Arimo"/>
                </a:rPr>
                <a:t>RN 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067276" y="5848667"/>
              <a:ext cx="1798638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8FBFD"/>
                  </a:solidFill>
                  <a:latin typeface="Arimo"/>
                </a:rPr>
                <a:t>Supervisor </a:t>
              </a:r>
            </a:p>
          </p:txBody>
        </p:sp>
        <p:grpSp>
          <p:nvGrpSpPr>
            <p:cNvPr name="Group 17" id="17"/>
            <p:cNvGrpSpPr>
              <a:grpSpLocks noChangeAspect="true"/>
            </p:cNvGrpSpPr>
            <p:nvPr/>
          </p:nvGrpSpPr>
          <p:grpSpPr>
            <a:xfrm rot="0">
              <a:off x="3043714" y="0"/>
              <a:ext cx="7685888" cy="6731000"/>
              <a:chOff x="0" y="0"/>
              <a:chExt cx="7685888" cy="6731000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7685887" cy="1245235"/>
              </a:xfrm>
              <a:custGeom>
                <a:avLst/>
                <a:gdLst/>
                <a:ahLst/>
                <a:cxnLst/>
                <a:rect r="r" b="b" t="t" l="l"/>
                <a:pathLst>
                  <a:path h="1245235" w="7685887">
                    <a:moveTo>
                      <a:pt x="0" y="0"/>
                    </a:moveTo>
                    <a:lnTo>
                      <a:pt x="7586269" y="0"/>
                    </a:lnTo>
                    <a:cubicBezTo>
                      <a:pt x="7641286" y="0"/>
                      <a:pt x="7685887" y="44601"/>
                      <a:pt x="7685887" y="99619"/>
                    </a:cubicBezTo>
                    <a:lnTo>
                      <a:pt x="7685887" y="1145616"/>
                    </a:lnTo>
                    <a:cubicBezTo>
                      <a:pt x="7685887" y="1200634"/>
                      <a:pt x="7641286" y="1245235"/>
                      <a:pt x="7586269" y="1245235"/>
                    </a:cubicBezTo>
                    <a:lnTo>
                      <a:pt x="0" y="1245235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  <p:sp>
            <p:nvSpPr>
              <p:cNvPr name="Freeform 19" id="19"/>
              <p:cNvSpPr/>
              <p:nvPr/>
            </p:nvSpPr>
            <p:spPr>
              <a:xfrm>
                <a:off x="0" y="1371441"/>
                <a:ext cx="6318961" cy="1245235"/>
              </a:xfrm>
              <a:custGeom>
                <a:avLst/>
                <a:gdLst/>
                <a:ahLst/>
                <a:cxnLst/>
                <a:rect r="r" b="b" t="t" l="l"/>
                <a:pathLst>
                  <a:path h="1245235" w="6318961">
                    <a:moveTo>
                      <a:pt x="0" y="0"/>
                    </a:moveTo>
                    <a:lnTo>
                      <a:pt x="6219342" y="0"/>
                    </a:lnTo>
                    <a:cubicBezTo>
                      <a:pt x="6274360" y="0"/>
                      <a:pt x="6318961" y="44601"/>
                      <a:pt x="6318961" y="99619"/>
                    </a:cubicBezTo>
                    <a:lnTo>
                      <a:pt x="6318961" y="1145616"/>
                    </a:lnTo>
                    <a:cubicBezTo>
                      <a:pt x="6318961" y="1172037"/>
                      <a:pt x="6308466" y="1197375"/>
                      <a:pt x="6289784" y="1216058"/>
                    </a:cubicBezTo>
                    <a:cubicBezTo>
                      <a:pt x="6271101" y="1234740"/>
                      <a:pt x="6245763" y="1245235"/>
                      <a:pt x="6219342" y="1245235"/>
                    </a:cubicBezTo>
                    <a:lnTo>
                      <a:pt x="0" y="1245235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  <p:sp>
            <p:nvSpPr>
              <p:cNvPr name="Freeform 20" id="20"/>
              <p:cNvSpPr/>
              <p:nvPr/>
            </p:nvSpPr>
            <p:spPr>
              <a:xfrm>
                <a:off x="0" y="2742883"/>
                <a:ext cx="3300628" cy="1245235"/>
              </a:xfrm>
              <a:custGeom>
                <a:avLst/>
                <a:gdLst/>
                <a:ahLst/>
                <a:cxnLst/>
                <a:rect r="r" b="b" t="t" l="l"/>
                <a:pathLst>
                  <a:path h="1245235" w="3300628">
                    <a:moveTo>
                      <a:pt x="0" y="0"/>
                    </a:moveTo>
                    <a:lnTo>
                      <a:pt x="3201010" y="0"/>
                    </a:lnTo>
                    <a:cubicBezTo>
                      <a:pt x="3256028" y="0"/>
                      <a:pt x="3300628" y="44600"/>
                      <a:pt x="3300628" y="99618"/>
                    </a:cubicBezTo>
                    <a:lnTo>
                      <a:pt x="3300628" y="1145616"/>
                    </a:lnTo>
                    <a:cubicBezTo>
                      <a:pt x="3300628" y="1200634"/>
                      <a:pt x="3256028" y="1245234"/>
                      <a:pt x="3201010" y="1245234"/>
                    </a:cubicBezTo>
                    <a:lnTo>
                      <a:pt x="0" y="1245234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  <p:sp>
            <p:nvSpPr>
              <p:cNvPr name="Freeform 21" id="21"/>
              <p:cNvSpPr/>
              <p:nvPr/>
            </p:nvSpPr>
            <p:spPr>
              <a:xfrm>
                <a:off x="0" y="4114324"/>
                <a:ext cx="3141320" cy="1245235"/>
              </a:xfrm>
              <a:custGeom>
                <a:avLst/>
                <a:gdLst/>
                <a:ahLst/>
                <a:cxnLst/>
                <a:rect r="r" b="b" t="t" l="l"/>
                <a:pathLst>
                  <a:path h="1245235" w="3141320">
                    <a:moveTo>
                      <a:pt x="0" y="0"/>
                    </a:moveTo>
                    <a:lnTo>
                      <a:pt x="3041701" y="0"/>
                    </a:lnTo>
                    <a:cubicBezTo>
                      <a:pt x="3068121" y="0"/>
                      <a:pt x="3093460" y="10495"/>
                      <a:pt x="3112142" y="29177"/>
                    </a:cubicBezTo>
                    <a:cubicBezTo>
                      <a:pt x="3130824" y="47860"/>
                      <a:pt x="3141320" y="73198"/>
                      <a:pt x="3141320" y="99618"/>
                    </a:cubicBezTo>
                    <a:lnTo>
                      <a:pt x="3141320" y="1145616"/>
                    </a:lnTo>
                    <a:cubicBezTo>
                      <a:pt x="3141320" y="1172036"/>
                      <a:pt x="3130824" y="1197375"/>
                      <a:pt x="3112142" y="1216057"/>
                    </a:cubicBezTo>
                    <a:cubicBezTo>
                      <a:pt x="3093460" y="1234739"/>
                      <a:pt x="3068121" y="1245235"/>
                      <a:pt x="3041701" y="1245235"/>
                    </a:cubicBezTo>
                    <a:lnTo>
                      <a:pt x="0" y="1245235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  <p:sp>
            <p:nvSpPr>
              <p:cNvPr name="Freeform 22" id="22"/>
              <p:cNvSpPr/>
              <p:nvPr/>
            </p:nvSpPr>
            <p:spPr>
              <a:xfrm>
                <a:off x="0" y="5485765"/>
                <a:ext cx="2804211" cy="1245235"/>
              </a:xfrm>
              <a:custGeom>
                <a:avLst/>
                <a:gdLst/>
                <a:ahLst/>
                <a:cxnLst/>
                <a:rect r="r" b="b" t="t" l="l"/>
                <a:pathLst>
                  <a:path h="1245235" w="2804211">
                    <a:moveTo>
                      <a:pt x="0" y="0"/>
                    </a:moveTo>
                    <a:lnTo>
                      <a:pt x="2704592" y="0"/>
                    </a:lnTo>
                    <a:cubicBezTo>
                      <a:pt x="2759610" y="0"/>
                      <a:pt x="2804211" y="44601"/>
                      <a:pt x="2804211" y="99619"/>
                    </a:cubicBezTo>
                    <a:lnTo>
                      <a:pt x="2804211" y="1145616"/>
                    </a:lnTo>
                    <a:cubicBezTo>
                      <a:pt x="2804211" y="1200634"/>
                      <a:pt x="2759610" y="1245235"/>
                      <a:pt x="2704592" y="1245235"/>
                    </a:cubicBezTo>
                    <a:lnTo>
                      <a:pt x="0" y="1245235"/>
                    </a:lnTo>
                    <a:close/>
                  </a:path>
                </a:pathLst>
              </a:custGeom>
              <a:solidFill>
                <a:srgbClr val="97BCC7"/>
              </a:solidFill>
            </p:spPr>
          </p:sp>
        </p:grpSp>
      </p:grpSp>
      <p:grpSp>
        <p:nvGrpSpPr>
          <p:cNvPr name="Group 23" id="23"/>
          <p:cNvGrpSpPr/>
          <p:nvPr/>
        </p:nvGrpSpPr>
        <p:grpSpPr>
          <a:xfrm rot="0">
            <a:off x="10929407" y="3702596"/>
            <a:ext cx="6712290" cy="3367002"/>
            <a:chOff x="0" y="0"/>
            <a:chExt cx="1767846" cy="886782"/>
          </a:xfrm>
        </p:grpSpPr>
        <p:sp>
          <p:nvSpPr>
            <p:cNvPr name="Freeform 24" id="24"/>
            <p:cNvSpPr/>
            <p:nvPr/>
          </p:nvSpPr>
          <p:spPr>
            <a:xfrm>
              <a:off x="0" y="0"/>
              <a:ext cx="1767846" cy="886782"/>
            </a:xfrm>
            <a:custGeom>
              <a:avLst/>
              <a:gdLst/>
              <a:ahLst/>
              <a:cxnLst/>
              <a:rect r="r" b="b" t="t" l="l"/>
              <a:pathLst>
                <a:path h="886782" w="1767846">
                  <a:moveTo>
                    <a:pt x="58823" y="0"/>
                  </a:moveTo>
                  <a:lnTo>
                    <a:pt x="1709023" y="0"/>
                  </a:lnTo>
                  <a:cubicBezTo>
                    <a:pt x="1724624" y="0"/>
                    <a:pt x="1739586" y="6197"/>
                    <a:pt x="1750617" y="17229"/>
                  </a:cubicBezTo>
                  <a:cubicBezTo>
                    <a:pt x="1761648" y="28260"/>
                    <a:pt x="1767846" y="43222"/>
                    <a:pt x="1767846" y="58823"/>
                  </a:cubicBezTo>
                  <a:lnTo>
                    <a:pt x="1767846" y="827959"/>
                  </a:lnTo>
                  <a:cubicBezTo>
                    <a:pt x="1767846" y="843560"/>
                    <a:pt x="1761648" y="858522"/>
                    <a:pt x="1750617" y="869554"/>
                  </a:cubicBezTo>
                  <a:cubicBezTo>
                    <a:pt x="1739586" y="880585"/>
                    <a:pt x="1724624" y="886782"/>
                    <a:pt x="1709023" y="886782"/>
                  </a:cubicBezTo>
                  <a:lnTo>
                    <a:pt x="58823" y="886782"/>
                  </a:lnTo>
                  <a:cubicBezTo>
                    <a:pt x="43222" y="886782"/>
                    <a:pt x="28260" y="880585"/>
                    <a:pt x="17229" y="869554"/>
                  </a:cubicBezTo>
                  <a:cubicBezTo>
                    <a:pt x="6197" y="858522"/>
                    <a:pt x="0" y="843560"/>
                    <a:pt x="0" y="827959"/>
                  </a:cubicBezTo>
                  <a:lnTo>
                    <a:pt x="0" y="58823"/>
                  </a:lnTo>
                  <a:cubicBezTo>
                    <a:pt x="0" y="43222"/>
                    <a:pt x="6197" y="28260"/>
                    <a:pt x="17229" y="17229"/>
                  </a:cubicBezTo>
                  <a:cubicBezTo>
                    <a:pt x="28260" y="6197"/>
                    <a:pt x="43222" y="0"/>
                    <a:pt x="5882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>
              <a:solidFill>
                <a:srgbClr val="00BF63"/>
              </a:solidFill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029418" y="1028700"/>
            <a:ext cx="9986388" cy="1098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14"/>
              </a:lnSpc>
            </a:pPr>
            <a:r>
              <a:rPr lang="en-US" sz="7261" spc="-72">
                <a:solidFill>
                  <a:srgbClr val="F8FBFD"/>
                </a:solidFill>
                <a:latin typeface="Montserrat Classic Bold"/>
              </a:rPr>
              <a:t>Customer Profession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8700" y="2821136"/>
            <a:ext cx="6820574" cy="3564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3199" spc="31">
                <a:solidFill>
                  <a:srgbClr val="F8FBFD"/>
                </a:solidFill>
                <a:latin typeface="Montserrat Light"/>
              </a:rPr>
              <a:t>Customers with the teaching profession are the most frequent, followed by managers and nurses. This shows that the salary earned by teachers is better than managers and nurses.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09089" y="409724"/>
            <a:ext cx="14286992" cy="1228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>
                <a:solidFill>
                  <a:srgbClr val="F8FBFD"/>
                </a:solidFill>
                <a:latin typeface="Montserrat Classic Bold"/>
              </a:rPr>
              <a:t>Length Of Employment</a:t>
            </a:r>
          </a:p>
        </p:txBody>
      </p:sp>
      <p:sp>
        <p:nvSpPr>
          <p:cNvPr name="AutoShape 3" id="3"/>
          <p:cNvSpPr/>
          <p:nvPr/>
        </p:nvSpPr>
        <p:spPr>
          <a:xfrm rot="-2700000">
            <a:off x="-1863004" y="7956736"/>
            <a:ext cx="2839428" cy="2838872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4" id="4"/>
          <p:cNvSpPr/>
          <p:nvPr/>
        </p:nvSpPr>
        <p:spPr>
          <a:xfrm rot="-2700000">
            <a:off x="17758291" y="6941200"/>
            <a:ext cx="1950383" cy="2219235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5" id="5"/>
          <p:cNvSpPr/>
          <p:nvPr/>
        </p:nvSpPr>
        <p:spPr>
          <a:xfrm rot="-2700000">
            <a:off x="-841259" y="10833546"/>
            <a:ext cx="2839428" cy="50503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6" id="6"/>
          <p:cNvSpPr/>
          <p:nvPr/>
        </p:nvSpPr>
        <p:spPr>
          <a:xfrm rot="-2700000">
            <a:off x="18518683" y="7987507"/>
            <a:ext cx="43907" cy="3580261"/>
          </a:xfrm>
          <a:prstGeom prst="rect">
            <a:avLst/>
          </a:prstGeom>
          <a:solidFill>
            <a:srgbClr val="97BCC7"/>
          </a:solidFill>
        </p:spPr>
      </p:sp>
      <p:grpSp>
        <p:nvGrpSpPr>
          <p:cNvPr name="Group 7" id="7"/>
          <p:cNvGrpSpPr/>
          <p:nvPr/>
        </p:nvGrpSpPr>
        <p:grpSpPr>
          <a:xfrm rot="0">
            <a:off x="578455" y="2120771"/>
            <a:ext cx="11592324" cy="7025679"/>
            <a:chOff x="0" y="0"/>
            <a:chExt cx="15456432" cy="936757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2091065" y="8857928"/>
              <a:ext cx="230395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0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4698983" y="8857928"/>
              <a:ext cx="1265636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50.000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7709324" y="8857928"/>
              <a:ext cx="1496031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100.000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0834862" y="8857928"/>
              <a:ext cx="1496031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150.000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3960400" y="8857928"/>
              <a:ext cx="1496031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200.000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77641"/>
              <a:ext cx="2009659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10+ years 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452957" y="877281"/>
              <a:ext cx="1556702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2 years 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452957" y="1676921"/>
              <a:ext cx="1556702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3 years 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337913" y="2476561"/>
              <a:ext cx="1671746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&lt; 1 year 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452957" y="3276201"/>
              <a:ext cx="1556702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5 years 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662616" y="4075840"/>
              <a:ext cx="1347043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1 year 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452957" y="4875480"/>
              <a:ext cx="1556702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4 years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452957" y="5675120"/>
              <a:ext cx="1556702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7 years 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452957" y="6474760"/>
              <a:ext cx="1556702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6 years 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452957" y="7274400"/>
              <a:ext cx="1556702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8 years 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452957" y="8074040"/>
              <a:ext cx="1556702" cy="509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50"/>
                </a:lnSpc>
              </a:pPr>
              <a:r>
                <a:rPr lang="en-US" sz="2322">
                  <a:solidFill>
                    <a:srgbClr val="FFFFFF"/>
                  </a:solidFill>
                  <a:latin typeface="Open Sans Extra Bold"/>
                </a:rPr>
                <a:t>9 years </a:t>
              </a:r>
            </a:p>
          </p:txBody>
        </p:sp>
        <p:grpSp>
          <p:nvGrpSpPr>
            <p:cNvPr name="Group 24" id="24"/>
            <p:cNvGrpSpPr>
              <a:grpSpLocks noChangeAspect="true"/>
            </p:cNvGrpSpPr>
            <p:nvPr/>
          </p:nvGrpSpPr>
          <p:grpSpPr>
            <a:xfrm rot="0">
              <a:off x="2206262" y="0"/>
              <a:ext cx="9385822" cy="8708950"/>
              <a:chOff x="0" y="0"/>
              <a:chExt cx="9700727" cy="9001145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0" y="0"/>
                <a:ext cx="9700727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9700727">
                    <a:moveTo>
                      <a:pt x="0" y="0"/>
                    </a:moveTo>
                    <a:lnTo>
                      <a:pt x="9641811" y="0"/>
                    </a:lnTo>
                    <a:lnTo>
                      <a:pt x="9641811" y="0"/>
                    </a:lnTo>
                    <a:cubicBezTo>
                      <a:pt x="9674350" y="0"/>
                      <a:pt x="9700727" y="26378"/>
                      <a:pt x="9700727" y="58917"/>
                    </a:cubicBezTo>
                    <a:lnTo>
                      <a:pt x="9700727" y="677541"/>
                    </a:lnTo>
                    <a:cubicBezTo>
                      <a:pt x="9700727" y="693166"/>
                      <a:pt x="9694520" y="708152"/>
                      <a:pt x="9683471" y="719201"/>
                    </a:cubicBezTo>
                    <a:cubicBezTo>
                      <a:pt x="9672422" y="730250"/>
                      <a:pt x="9657436" y="736457"/>
                      <a:pt x="9641811" y="736457"/>
                    </a:cubicBezTo>
                    <a:lnTo>
                      <a:pt x="0" y="73645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26" id="26"/>
              <p:cNvSpPr/>
              <p:nvPr/>
            </p:nvSpPr>
            <p:spPr>
              <a:xfrm>
                <a:off x="0" y="826469"/>
                <a:ext cx="2679380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2679380">
                    <a:moveTo>
                      <a:pt x="0" y="0"/>
                    </a:moveTo>
                    <a:lnTo>
                      <a:pt x="2620463" y="0"/>
                    </a:lnTo>
                    <a:cubicBezTo>
                      <a:pt x="2653002" y="0"/>
                      <a:pt x="2679380" y="26378"/>
                      <a:pt x="2679380" y="58916"/>
                    </a:cubicBezTo>
                    <a:lnTo>
                      <a:pt x="2679380" y="677540"/>
                    </a:lnTo>
                    <a:cubicBezTo>
                      <a:pt x="2679380" y="710079"/>
                      <a:pt x="2653002" y="736457"/>
                      <a:pt x="2620463" y="736457"/>
                    </a:cubicBezTo>
                    <a:lnTo>
                      <a:pt x="0" y="73645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27" id="27"/>
              <p:cNvSpPr/>
              <p:nvPr/>
            </p:nvSpPr>
            <p:spPr>
              <a:xfrm>
                <a:off x="0" y="1652937"/>
                <a:ext cx="2370747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2370747">
                    <a:moveTo>
                      <a:pt x="0" y="0"/>
                    </a:moveTo>
                    <a:lnTo>
                      <a:pt x="2311831" y="0"/>
                    </a:lnTo>
                    <a:cubicBezTo>
                      <a:pt x="2344369" y="0"/>
                      <a:pt x="2370747" y="26378"/>
                      <a:pt x="2370747" y="58917"/>
                    </a:cubicBezTo>
                    <a:lnTo>
                      <a:pt x="2370747" y="677541"/>
                    </a:lnTo>
                    <a:cubicBezTo>
                      <a:pt x="2370747" y="710080"/>
                      <a:pt x="2344369" y="736458"/>
                      <a:pt x="2311831" y="736458"/>
                    </a:cubicBezTo>
                    <a:lnTo>
                      <a:pt x="0" y="736458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28" id="28"/>
              <p:cNvSpPr/>
              <p:nvPr/>
            </p:nvSpPr>
            <p:spPr>
              <a:xfrm>
                <a:off x="0" y="2479406"/>
                <a:ext cx="2349362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2349362">
                    <a:moveTo>
                      <a:pt x="0" y="0"/>
                    </a:moveTo>
                    <a:lnTo>
                      <a:pt x="2290445" y="0"/>
                    </a:lnTo>
                    <a:cubicBezTo>
                      <a:pt x="2322984" y="0"/>
                      <a:pt x="2349362" y="26378"/>
                      <a:pt x="2349362" y="58917"/>
                    </a:cubicBezTo>
                    <a:lnTo>
                      <a:pt x="2349362" y="677541"/>
                    </a:lnTo>
                    <a:cubicBezTo>
                      <a:pt x="2349362" y="710080"/>
                      <a:pt x="2322984" y="736458"/>
                      <a:pt x="2290445" y="736458"/>
                    </a:cubicBezTo>
                    <a:lnTo>
                      <a:pt x="0" y="736458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29" id="29"/>
              <p:cNvSpPr/>
              <p:nvPr/>
            </p:nvSpPr>
            <p:spPr>
              <a:xfrm>
                <a:off x="0" y="3305875"/>
                <a:ext cx="1994599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1994599">
                    <a:moveTo>
                      <a:pt x="0" y="0"/>
                    </a:moveTo>
                    <a:lnTo>
                      <a:pt x="1935682" y="0"/>
                    </a:lnTo>
                    <a:cubicBezTo>
                      <a:pt x="1951308" y="0"/>
                      <a:pt x="1966294" y="6207"/>
                      <a:pt x="1977343" y="17256"/>
                    </a:cubicBezTo>
                    <a:cubicBezTo>
                      <a:pt x="1988392" y="28305"/>
                      <a:pt x="1994599" y="43291"/>
                      <a:pt x="1994599" y="58917"/>
                    </a:cubicBezTo>
                    <a:lnTo>
                      <a:pt x="1994599" y="677541"/>
                    </a:lnTo>
                    <a:cubicBezTo>
                      <a:pt x="1994599" y="693167"/>
                      <a:pt x="1988392" y="708152"/>
                      <a:pt x="1977343" y="719201"/>
                    </a:cubicBezTo>
                    <a:cubicBezTo>
                      <a:pt x="1966294" y="730250"/>
                      <a:pt x="1951308" y="736457"/>
                      <a:pt x="1935682" y="736457"/>
                    </a:cubicBezTo>
                    <a:lnTo>
                      <a:pt x="0" y="73645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0" id="30"/>
              <p:cNvSpPr/>
              <p:nvPr/>
            </p:nvSpPr>
            <p:spPr>
              <a:xfrm>
                <a:off x="0" y="4132344"/>
                <a:ext cx="1920170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1920170">
                    <a:moveTo>
                      <a:pt x="0" y="0"/>
                    </a:moveTo>
                    <a:lnTo>
                      <a:pt x="1861254" y="0"/>
                    </a:lnTo>
                    <a:cubicBezTo>
                      <a:pt x="1893793" y="0"/>
                      <a:pt x="1920170" y="26378"/>
                      <a:pt x="1920170" y="58916"/>
                    </a:cubicBezTo>
                    <a:lnTo>
                      <a:pt x="1920170" y="677540"/>
                    </a:lnTo>
                    <a:cubicBezTo>
                      <a:pt x="1920170" y="710079"/>
                      <a:pt x="1893793" y="736457"/>
                      <a:pt x="1861254" y="736457"/>
                    </a:cubicBezTo>
                    <a:lnTo>
                      <a:pt x="0" y="73645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1" id="31"/>
              <p:cNvSpPr/>
              <p:nvPr/>
            </p:nvSpPr>
            <p:spPr>
              <a:xfrm>
                <a:off x="0" y="4958812"/>
                <a:ext cx="1816862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1816862">
                    <a:moveTo>
                      <a:pt x="0" y="0"/>
                    </a:moveTo>
                    <a:lnTo>
                      <a:pt x="1757945" y="0"/>
                    </a:lnTo>
                    <a:cubicBezTo>
                      <a:pt x="1773571" y="0"/>
                      <a:pt x="1788557" y="6208"/>
                      <a:pt x="1799606" y="17257"/>
                    </a:cubicBezTo>
                    <a:cubicBezTo>
                      <a:pt x="1810655" y="28306"/>
                      <a:pt x="1816862" y="43291"/>
                      <a:pt x="1816862" y="58917"/>
                    </a:cubicBezTo>
                    <a:lnTo>
                      <a:pt x="1816862" y="677541"/>
                    </a:lnTo>
                    <a:cubicBezTo>
                      <a:pt x="1816862" y="693167"/>
                      <a:pt x="1810655" y="708153"/>
                      <a:pt x="1799606" y="719201"/>
                    </a:cubicBezTo>
                    <a:cubicBezTo>
                      <a:pt x="1788557" y="730250"/>
                      <a:pt x="1773571" y="736458"/>
                      <a:pt x="1757945" y="736458"/>
                    </a:cubicBezTo>
                    <a:lnTo>
                      <a:pt x="0" y="736458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2" id="32"/>
              <p:cNvSpPr/>
              <p:nvPr/>
            </p:nvSpPr>
            <p:spPr>
              <a:xfrm>
                <a:off x="0" y="5785281"/>
                <a:ext cx="1697789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1697789">
                    <a:moveTo>
                      <a:pt x="0" y="0"/>
                    </a:moveTo>
                    <a:lnTo>
                      <a:pt x="1638873" y="0"/>
                    </a:lnTo>
                    <a:cubicBezTo>
                      <a:pt x="1671412" y="0"/>
                      <a:pt x="1697789" y="26378"/>
                      <a:pt x="1697789" y="58917"/>
                    </a:cubicBezTo>
                    <a:lnTo>
                      <a:pt x="1697789" y="677541"/>
                    </a:lnTo>
                    <a:cubicBezTo>
                      <a:pt x="1697789" y="710080"/>
                      <a:pt x="1671412" y="736457"/>
                      <a:pt x="1638873" y="736457"/>
                    </a:cubicBezTo>
                    <a:lnTo>
                      <a:pt x="0" y="73645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>
                <a:off x="0" y="6611750"/>
                <a:ext cx="1693396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1693396">
                    <a:moveTo>
                      <a:pt x="0" y="0"/>
                    </a:moveTo>
                    <a:lnTo>
                      <a:pt x="1634479" y="0"/>
                    </a:lnTo>
                    <a:cubicBezTo>
                      <a:pt x="1667018" y="0"/>
                      <a:pt x="1693396" y="26378"/>
                      <a:pt x="1693396" y="58916"/>
                    </a:cubicBezTo>
                    <a:lnTo>
                      <a:pt x="1693396" y="677541"/>
                    </a:lnTo>
                    <a:cubicBezTo>
                      <a:pt x="1693396" y="710079"/>
                      <a:pt x="1667018" y="736457"/>
                      <a:pt x="1634479" y="736457"/>
                    </a:cubicBezTo>
                    <a:lnTo>
                      <a:pt x="0" y="73645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>
                <a:off x="0" y="7438219"/>
                <a:ext cx="1453248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1453248">
                    <a:moveTo>
                      <a:pt x="0" y="0"/>
                    </a:moveTo>
                    <a:lnTo>
                      <a:pt x="1394331" y="0"/>
                    </a:lnTo>
                    <a:cubicBezTo>
                      <a:pt x="1426870" y="0"/>
                      <a:pt x="1453248" y="26378"/>
                      <a:pt x="1453248" y="58916"/>
                    </a:cubicBezTo>
                    <a:lnTo>
                      <a:pt x="1453248" y="677541"/>
                    </a:lnTo>
                    <a:cubicBezTo>
                      <a:pt x="1453248" y="710079"/>
                      <a:pt x="1426870" y="736457"/>
                      <a:pt x="1394331" y="736457"/>
                    </a:cubicBezTo>
                    <a:lnTo>
                      <a:pt x="0" y="73645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5" id="35"/>
              <p:cNvSpPr/>
              <p:nvPr/>
            </p:nvSpPr>
            <p:spPr>
              <a:xfrm>
                <a:off x="0" y="8264688"/>
                <a:ext cx="1162059" cy="736457"/>
              </a:xfrm>
              <a:custGeom>
                <a:avLst/>
                <a:gdLst/>
                <a:ahLst/>
                <a:cxnLst/>
                <a:rect r="r" b="b" t="t" l="l"/>
                <a:pathLst>
                  <a:path h="736457" w="1162059">
                    <a:moveTo>
                      <a:pt x="0" y="0"/>
                    </a:moveTo>
                    <a:lnTo>
                      <a:pt x="1103143" y="0"/>
                    </a:lnTo>
                    <a:cubicBezTo>
                      <a:pt x="1135681" y="0"/>
                      <a:pt x="1162059" y="26378"/>
                      <a:pt x="1162059" y="58916"/>
                    </a:cubicBezTo>
                    <a:lnTo>
                      <a:pt x="1162059" y="677541"/>
                    </a:lnTo>
                    <a:cubicBezTo>
                      <a:pt x="1162059" y="710079"/>
                      <a:pt x="1135681" y="736457"/>
                      <a:pt x="1103143" y="736457"/>
                    </a:cubicBezTo>
                    <a:lnTo>
                      <a:pt x="0" y="73645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</p:grpSp>
      </p:grpSp>
      <p:sp>
        <p:nvSpPr>
          <p:cNvPr name="TextBox 36" id="36"/>
          <p:cNvSpPr txBox="true"/>
          <p:nvPr/>
        </p:nvSpPr>
        <p:spPr>
          <a:xfrm rot="0">
            <a:off x="10856318" y="4003040"/>
            <a:ext cx="6018518" cy="222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224">
                <a:solidFill>
                  <a:srgbClr val="F8FBFD"/>
                </a:solidFill>
                <a:latin typeface="Montserrat Classic"/>
              </a:rPr>
              <a:t>CUSTOMERS WHO APPLY HAVE MORE THAN 10 YEARS OF WORK EXPERIENCE.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700000">
            <a:off x="-2407870" y="-1286550"/>
            <a:ext cx="10077390" cy="14541045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3" id="3"/>
          <p:cNvSpPr/>
          <p:nvPr/>
        </p:nvSpPr>
        <p:spPr>
          <a:xfrm rot="-2700000">
            <a:off x="8081744" y="-2315133"/>
            <a:ext cx="48131" cy="11324099"/>
          </a:xfrm>
          <a:prstGeom prst="rect">
            <a:avLst/>
          </a:prstGeom>
          <a:solidFill>
            <a:srgbClr val="F8FBFD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028700" y="3056967"/>
            <a:ext cx="5143500" cy="2571750"/>
            <a:chOff x="0" y="0"/>
            <a:chExt cx="6858000" cy="342900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2280179" y="2006388"/>
              <a:ext cx="2297642" cy="14226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960"/>
                </a:lnSpc>
              </a:pPr>
              <a:r>
                <a:rPr lang="en-US" sz="6400">
                  <a:solidFill>
                    <a:srgbClr val="000000"/>
                  </a:solidFill>
                  <a:latin typeface="Open Sans Extra Bold"/>
                </a:rPr>
                <a:t>72%</a:t>
              </a:r>
            </a:p>
          </p:txBody>
        </p:sp>
        <p:grpSp>
          <p:nvGrpSpPr>
            <p:cNvPr name="Group 6" id="6"/>
            <p:cNvGrpSpPr>
              <a:grpSpLocks noChangeAspect="true"/>
            </p:cNvGrpSpPr>
            <p:nvPr/>
          </p:nvGrpSpPr>
          <p:grpSpPr>
            <a:xfrm rot="0">
              <a:off x="0" y="0"/>
              <a:ext cx="6858000" cy="3429000"/>
              <a:chOff x="0" y="0"/>
              <a:chExt cx="2540000" cy="1270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12637" y="0"/>
                <a:ext cx="2514726" cy="1285036"/>
              </a:xfrm>
              <a:custGeom>
                <a:avLst/>
                <a:gdLst/>
                <a:ahLst/>
                <a:cxnLst/>
                <a:rect r="r" b="b" t="t" l="l"/>
                <a:pathLst>
                  <a:path h="1285036" w="2514726">
                    <a:moveTo>
                      <a:pt x="18339" y="991220"/>
                    </a:moveTo>
                    <a:cubicBezTo>
                      <a:pt x="148727" y="411718"/>
                      <a:pt x="663374" y="0"/>
                      <a:pt x="1257363" y="0"/>
                    </a:cubicBezTo>
                    <a:cubicBezTo>
                      <a:pt x="1851352" y="0"/>
                      <a:pt x="2365999" y="411718"/>
                      <a:pt x="2496387" y="991220"/>
                    </a:cubicBezTo>
                    <a:cubicBezTo>
                      <a:pt x="2514726" y="1071056"/>
                      <a:pt x="2488946" y="1154602"/>
                      <a:pt x="2428809" y="1210222"/>
                    </a:cubicBezTo>
                    <a:cubicBezTo>
                      <a:pt x="2368672" y="1265843"/>
                      <a:pt x="2283371" y="1285036"/>
                      <a:pt x="2205207" y="1260533"/>
                    </a:cubicBezTo>
                    <a:cubicBezTo>
                      <a:pt x="2127042" y="1236030"/>
                      <a:pt x="2067962" y="1171577"/>
                      <a:pt x="2050339" y="1091580"/>
                    </a:cubicBezTo>
                    <a:cubicBezTo>
                      <a:pt x="1966890" y="720699"/>
                      <a:pt x="1637516" y="457200"/>
                      <a:pt x="1257363" y="457200"/>
                    </a:cubicBezTo>
                    <a:cubicBezTo>
                      <a:pt x="877210" y="457200"/>
                      <a:pt x="547836" y="720699"/>
                      <a:pt x="464387" y="1091580"/>
                    </a:cubicBezTo>
                    <a:cubicBezTo>
                      <a:pt x="446764" y="1171577"/>
                      <a:pt x="387684" y="1236030"/>
                      <a:pt x="309519" y="1260533"/>
                    </a:cubicBezTo>
                    <a:cubicBezTo>
                      <a:pt x="231354" y="1285036"/>
                      <a:pt x="146054" y="1265843"/>
                      <a:pt x="85917" y="1210222"/>
                    </a:cubicBezTo>
                    <a:cubicBezTo>
                      <a:pt x="25780" y="1154602"/>
                      <a:pt x="0" y="1071056"/>
                      <a:pt x="18339" y="991220"/>
                    </a:cubicBezTo>
                    <a:close/>
                  </a:path>
                </a:pathLst>
              </a:custGeom>
              <a:solidFill>
                <a:srgbClr val="494F56"/>
              </a:solidFill>
            </p:spPr>
          </p:sp>
          <p:sp>
            <p:nvSpPr>
              <p:cNvPr name="Freeform 8" id="8"/>
              <p:cNvSpPr/>
              <p:nvPr/>
            </p:nvSpPr>
            <p:spPr>
              <a:xfrm>
                <a:off x="12637" y="-45980"/>
                <a:ext cx="1962535" cy="1331015"/>
              </a:xfrm>
              <a:custGeom>
                <a:avLst/>
                <a:gdLst/>
                <a:ahLst/>
                <a:cxnLst/>
                <a:rect r="r" b="b" t="t" l="l"/>
                <a:pathLst>
                  <a:path h="1331015" w="1962535">
                    <a:moveTo>
                      <a:pt x="18339" y="1037200"/>
                    </a:moveTo>
                    <a:cubicBezTo>
                      <a:pt x="104358" y="654889"/>
                      <a:pt x="362051" y="333699"/>
                      <a:pt x="716623" y="166850"/>
                    </a:cubicBezTo>
                    <a:cubicBezTo>
                      <a:pt x="1071196" y="0"/>
                      <a:pt x="1482937" y="6180"/>
                      <a:pt x="1832343" y="183594"/>
                    </a:cubicBezTo>
                    <a:cubicBezTo>
                      <a:pt x="1905547" y="220353"/>
                      <a:pt x="1953488" y="293471"/>
                      <a:pt x="1958012" y="375262"/>
                    </a:cubicBezTo>
                    <a:cubicBezTo>
                      <a:pt x="1962535" y="457052"/>
                      <a:pt x="1922951" y="535011"/>
                      <a:pt x="1854247" y="579619"/>
                    </a:cubicBezTo>
                    <a:cubicBezTo>
                      <a:pt x="1785543" y="624227"/>
                      <a:pt x="1698223" y="628666"/>
                      <a:pt x="1625350" y="591253"/>
                    </a:cubicBezTo>
                    <a:cubicBezTo>
                      <a:pt x="1401730" y="477708"/>
                      <a:pt x="1138216" y="473753"/>
                      <a:pt x="911290" y="580537"/>
                    </a:cubicBezTo>
                    <a:cubicBezTo>
                      <a:pt x="684363" y="687320"/>
                      <a:pt x="519440" y="892882"/>
                      <a:pt x="464387" y="1137560"/>
                    </a:cubicBezTo>
                    <a:cubicBezTo>
                      <a:pt x="446764" y="1217557"/>
                      <a:pt x="387684" y="1282010"/>
                      <a:pt x="309519" y="1306513"/>
                    </a:cubicBezTo>
                    <a:cubicBezTo>
                      <a:pt x="231354" y="1331016"/>
                      <a:pt x="146054" y="1311823"/>
                      <a:pt x="85917" y="1256202"/>
                    </a:cubicBezTo>
                    <a:cubicBezTo>
                      <a:pt x="25780" y="1200582"/>
                      <a:pt x="0" y="1117036"/>
                      <a:pt x="18339" y="1037200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</p:grpSp>
      </p:grpSp>
      <p:grpSp>
        <p:nvGrpSpPr>
          <p:cNvPr name="Group 9" id="9"/>
          <p:cNvGrpSpPr/>
          <p:nvPr/>
        </p:nvGrpSpPr>
        <p:grpSpPr>
          <a:xfrm rot="0">
            <a:off x="9722968" y="754703"/>
            <a:ext cx="8219607" cy="5831802"/>
            <a:chOff x="0" y="0"/>
            <a:chExt cx="10959476" cy="7775736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9429890" y="1033715"/>
              <a:ext cx="1529586" cy="998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8FBFD"/>
                  </a:solidFill>
                  <a:latin typeface="Open Sans Extra Bold"/>
                </a:rPr>
                <a:t>Verified</a:t>
              </a:r>
            </a:p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8FBFD"/>
                  </a:solidFill>
                  <a:latin typeface="Open Sans Extra Bold"/>
                </a:rPr>
                <a:t>36%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749627" y="6777191"/>
              <a:ext cx="2934149" cy="998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8FBFD"/>
                  </a:solidFill>
                  <a:latin typeface="Open Sans Extra Bold"/>
                </a:rPr>
                <a:t>Source Verified</a:t>
              </a:r>
            </a:p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8FBFD"/>
                  </a:solidFill>
                  <a:latin typeface="Open Sans Extra Bold"/>
                </a:rPr>
                <a:t>32.2%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560059"/>
              <a:ext cx="2345723" cy="998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8FBFD"/>
                  </a:solidFill>
                  <a:latin typeface="Open Sans Extra Bold"/>
                </a:rPr>
                <a:t>Not Verified</a:t>
              </a:r>
            </a:p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F8FBFD"/>
                  </a:solidFill>
                  <a:latin typeface="Open Sans Extra Bold"/>
                </a:rPr>
                <a:t>31.8%</a:t>
              </a:r>
            </a:p>
          </p:txBody>
        </p:sp>
        <p:grpSp>
          <p:nvGrpSpPr>
            <p:cNvPr name="Group 13" id="13"/>
            <p:cNvGrpSpPr>
              <a:grpSpLocks noChangeAspect="true"/>
            </p:cNvGrpSpPr>
            <p:nvPr/>
          </p:nvGrpSpPr>
          <p:grpSpPr>
            <a:xfrm rot="0">
              <a:off x="2482143" y="0"/>
              <a:ext cx="6549305" cy="6549305"/>
              <a:chOff x="0" y="0"/>
              <a:chExt cx="2540000" cy="254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1270000" y="0"/>
                <a:ext cx="1365501" cy="2129850"/>
              </a:xfrm>
              <a:custGeom>
                <a:avLst/>
                <a:gdLst/>
                <a:ahLst/>
                <a:cxnLst/>
                <a:rect r="r" b="b" t="t" l="l"/>
                <a:pathLst>
                  <a:path h="2129850" w="1365501">
                    <a:moveTo>
                      <a:pt x="0" y="0"/>
                    </a:moveTo>
                    <a:cubicBezTo>
                      <a:pt x="504054" y="0"/>
                      <a:pt x="960401" y="298095"/>
                      <a:pt x="1162951" y="759662"/>
                    </a:cubicBezTo>
                    <a:cubicBezTo>
                      <a:pt x="1365501" y="1221228"/>
                      <a:pt x="1275912" y="1758897"/>
                      <a:pt x="934643" y="2129850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>
                <a:off x="89046" y="1270000"/>
                <a:ext cx="2157404" cy="1324870"/>
              </a:xfrm>
              <a:custGeom>
                <a:avLst/>
                <a:gdLst/>
                <a:ahLst/>
                <a:cxnLst/>
                <a:rect r="r" b="b" t="t" l="l"/>
                <a:pathLst>
                  <a:path h="1324870" w="2157404">
                    <a:moveTo>
                      <a:pt x="2157404" y="812063"/>
                    </a:moveTo>
                    <a:cubicBezTo>
                      <a:pt x="1870650" y="1156864"/>
                      <a:pt x="1423307" y="1324870"/>
                      <a:pt x="980471" y="1254076"/>
                    </a:cubicBezTo>
                    <a:cubicBezTo>
                      <a:pt x="537635" y="1183282"/>
                      <a:pt x="164965" y="884185"/>
                      <a:pt x="0" y="467169"/>
                    </a:cubicBezTo>
                    <a:lnTo>
                      <a:pt x="1180954" y="0"/>
                    </a:lnTo>
                    <a:close/>
                  </a:path>
                </a:pathLst>
              </a:custGeom>
              <a:solidFill>
                <a:srgbClr val="41B8D5"/>
              </a:solidFill>
            </p:spPr>
          </p:sp>
          <p:sp>
            <p:nvSpPr>
              <p:cNvPr name="Freeform 16" id="16"/>
              <p:cNvSpPr/>
              <p:nvPr/>
            </p:nvSpPr>
            <p:spPr>
              <a:xfrm>
                <a:off x="-64833" y="0"/>
                <a:ext cx="1334833" cy="1795609"/>
              </a:xfrm>
              <a:custGeom>
                <a:avLst/>
                <a:gdLst/>
                <a:ahLst/>
                <a:cxnLst/>
                <a:rect r="r" b="b" t="t" l="l"/>
                <a:pathLst>
                  <a:path h="1795609" w="1334833">
                    <a:moveTo>
                      <a:pt x="178703" y="1795609"/>
                    </a:moveTo>
                    <a:cubicBezTo>
                      <a:pt x="0" y="1402533"/>
                      <a:pt x="33257" y="945588"/>
                      <a:pt x="266992" y="582530"/>
                    </a:cubicBezTo>
                    <a:cubicBezTo>
                      <a:pt x="500727" y="219471"/>
                      <a:pt x="902915" y="43"/>
                      <a:pt x="1334706" y="0"/>
                    </a:cubicBezTo>
                    <a:lnTo>
                      <a:pt x="1334833" y="1270000"/>
                    </a:lnTo>
                    <a:close/>
                  </a:path>
                </a:pathLst>
              </a:custGeom>
              <a:solidFill>
                <a:srgbClr val="2D8BBA"/>
              </a:solidFill>
            </p:spPr>
          </p:sp>
        </p:grpSp>
      </p:grpSp>
      <p:sp>
        <p:nvSpPr>
          <p:cNvPr name="TextBox 17" id="17"/>
          <p:cNvSpPr txBox="true"/>
          <p:nvPr/>
        </p:nvSpPr>
        <p:spPr>
          <a:xfrm rot="0">
            <a:off x="1028700" y="6227147"/>
            <a:ext cx="6840511" cy="222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3199" spc="223">
                <a:solidFill>
                  <a:srgbClr val="053D57"/>
                </a:solidFill>
                <a:latin typeface="Montserrat Classic"/>
              </a:rPr>
              <a:t>CUSTOMERS PREFER A REFUND PERIOD OF </a:t>
            </a:r>
            <a:r>
              <a:rPr lang="en-US" sz="3199" spc="223">
                <a:solidFill>
                  <a:srgbClr val="053D57"/>
                </a:solidFill>
                <a:latin typeface="Montserrat Classic Bold"/>
              </a:rPr>
              <a:t>36 MONTHS</a:t>
            </a:r>
            <a:r>
              <a:rPr lang="en-US" sz="3199" spc="223">
                <a:solidFill>
                  <a:srgbClr val="053D57"/>
                </a:solidFill>
                <a:latin typeface="Montserrat Classic"/>
              </a:rPr>
              <a:t> RATHER THAN 60 MONTHS.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820607" y="7034530"/>
            <a:ext cx="5045670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224">
                <a:solidFill>
                  <a:srgbClr val="F8FBFD"/>
                </a:solidFill>
                <a:latin typeface="Montserrat Classic"/>
              </a:rPr>
              <a:t>ONLY ABOUT </a:t>
            </a:r>
            <a:r>
              <a:rPr lang="en-US" sz="3200" spc="224">
                <a:solidFill>
                  <a:srgbClr val="F8FBFD"/>
                </a:solidFill>
                <a:latin typeface="Montserrat Classic Bold"/>
              </a:rPr>
              <a:t>30%</a:t>
            </a:r>
            <a:r>
              <a:rPr lang="en-US" sz="3200" spc="224">
                <a:solidFill>
                  <a:srgbClr val="F8FBFD"/>
                </a:solidFill>
                <a:latin typeface="Montserrat Classic"/>
              </a:rPr>
              <a:t> OF CUSTOMER STATUS HAS BEEN VERIFIED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53D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700000">
            <a:off x="12981861" y="-5347558"/>
            <a:ext cx="6665510" cy="6664206"/>
          </a:xfrm>
          <a:prstGeom prst="rect">
            <a:avLst/>
          </a:prstGeom>
          <a:solidFill>
            <a:srgbClr val="97BCC7"/>
          </a:solidFill>
        </p:spPr>
      </p:sp>
      <p:sp>
        <p:nvSpPr>
          <p:cNvPr name="AutoShape 3" id="3"/>
          <p:cNvSpPr/>
          <p:nvPr/>
        </p:nvSpPr>
        <p:spPr>
          <a:xfrm rot="-2700000">
            <a:off x="15929849" y="488309"/>
            <a:ext cx="6665510" cy="50247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AutoShape 4" id="4"/>
          <p:cNvSpPr/>
          <p:nvPr/>
        </p:nvSpPr>
        <p:spPr>
          <a:xfrm rot="-2700000">
            <a:off x="-1068158" y="10112130"/>
            <a:ext cx="2435809" cy="50247"/>
          </a:xfrm>
          <a:prstGeom prst="rect">
            <a:avLst/>
          </a:prstGeom>
          <a:solidFill>
            <a:srgbClr val="F8FBFD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1028700" y="681658"/>
            <a:ext cx="11823532" cy="1192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473"/>
              </a:lnSpc>
            </a:pPr>
            <a:r>
              <a:rPr lang="en-US" sz="7894" spc="-78">
                <a:solidFill>
                  <a:srgbClr val="F8FBFD"/>
                </a:solidFill>
                <a:latin typeface="Montserrat Classic Bold"/>
              </a:rPr>
              <a:t>Purpose of Borrowing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92140" y="2493483"/>
            <a:ext cx="13863113" cy="7338886"/>
            <a:chOff x="0" y="0"/>
            <a:chExt cx="18484151" cy="9785181"/>
          </a:xfrm>
        </p:grpSpPr>
        <p:grpSp>
          <p:nvGrpSpPr>
            <p:cNvPr name="Group 7" id="7"/>
            <p:cNvGrpSpPr>
              <a:grpSpLocks noChangeAspect="true"/>
            </p:cNvGrpSpPr>
            <p:nvPr/>
          </p:nvGrpSpPr>
          <p:grpSpPr>
            <a:xfrm rot="0">
              <a:off x="3995447" y="0"/>
              <a:ext cx="13812316" cy="9190605"/>
              <a:chOff x="0" y="0"/>
              <a:chExt cx="15460059" cy="10287000"/>
            </a:xfrm>
          </p:grpSpPr>
        </p:grpSp>
        <p:sp>
          <p:nvSpPr>
            <p:cNvPr name="TextBox 8" id="8"/>
            <p:cNvSpPr txBox="true"/>
            <p:nvPr/>
          </p:nvSpPr>
          <p:spPr>
            <a:xfrm rot="0">
              <a:off x="3891272" y="9330305"/>
              <a:ext cx="208349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0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7923163" y="9330305"/>
              <a:ext cx="1352778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100.000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2527268" y="9330305"/>
              <a:ext cx="1352778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200.000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7131374" y="9330305"/>
              <a:ext cx="1352778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300.000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209483" y="48924"/>
              <a:ext cx="3608163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debt_consolidation 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652607" y="710446"/>
              <a:ext cx="2165040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credit_card 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371967"/>
              <a:ext cx="3817647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home_improvement 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710235" y="2033489"/>
              <a:ext cx="1107411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other 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767160" y="2695010"/>
              <a:ext cx="3050487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major_purchase 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941611" y="3356532"/>
              <a:ext cx="2876035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small_business 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3145087" y="4018053"/>
              <a:ext cx="672559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car 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2277369" y="4679575"/>
              <a:ext cx="1540277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medical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2356511" y="5341096"/>
              <a:ext cx="1461136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moving 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2129298" y="6002618"/>
              <a:ext cx="1688348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vacation 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2155111" y="6664140"/>
              <a:ext cx="1662535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wedding 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2612798" y="7325661"/>
              <a:ext cx="1204849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house 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1544958" y="7987183"/>
              <a:ext cx="2272689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educational 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317274" y="8648704"/>
              <a:ext cx="3500372" cy="4548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ns Extra Bold"/>
                </a:rPr>
                <a:t>renewable_energy </a:t>
              </a:r>
            </a:p>
          </p:txBody>
        </p:sp>
        <p:grpSp>
          <p:nvGrpSpPr>
            <p:cNvPr name="Group 26" id="26"/>
            <p:cNvGrpSpPr>
              <a:grpSpLocks noChangeAspect="true"/>
            </p:cNvGrpSpPr>
            <p:nvPr/>
          </p:nvGrpSpPr>
          <p:grpSpPr>
            <a:xfrm rot="0">
              <a:off x="3995447" y="0"/>
              <a:ext cx="12629900" cy="9190605"/>
              <a:chOff x="0" y="0"/>
              <a:chExt cx="14136587" cy="10287000"/>
            </a:xfrm>
          </p:grpSpPr>
          <p:sp>
            <p:nvSpPr>
              <p:cNvPr name="Freeform 27" id="27"/>
              <p:cNvSpPr/>
              <p:nvPr/>
            </p:nvSpPr>
            <p:spPr>
              <a:xfrm>
                <a:off x="0" y="0"/>
                <a:ext cx="14136587" cy="661308"/>
              </a:xfrm>
              <a:custGeom>
                <a:avLst/>
                <a:gdLst/>
                <a:ahLst/>
                <a:cxnLst/>
                <a:rect r="r" b="b" t="t" l="l"/>
                <a:pathLst>
                  <a:path h="661308" w="14136587">
                    <a:moveTo>
                      <a:pt x="0" y="0"/>
                    </a:moveTo>
                    <a:lnTo>
                      <a:pt x="14083681" y="0"/>
                    </a:lnTo>
                    <a:cubicBezTo>
                      <a:pt x="14097713" y="0"/>
                      <a:pt x="14111170" y="5574"/>
                      <a:pt x="14121092" y="15495"/>
                    </a:cubicBezTo>
                    <a:cubicBezTo>
                      <a:pt x="14131013" y="25417"/>
                      <a:pt x="14136587" y="38873"/>
                      <a:pt x="14136587" y="52905"/>
                    </a:cubicBezTo>
                    <a:lnTo>
                      <a:pt x="14136587" y="608403"/>
                    </a:lnTo>
                    <a:cubicBezTo>
                      <a:pt x="14136587" y="622434"/>
                      <a:pt x="14131013" y="635890"/>
                      <a:pt x="14121092" y="645812"/>
                    </a:cubicBezTo>
                    <a:cubicBezTo>
                      <a:pt x="14111170" y="655734"/>
                      <a:pt x="14097713" y="661307"/>
                      <a:pt x="14083681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28" id="28"/>
              <p:cNvSpPr/>
              <p:nvPr/>
            </p:nvSpPr>
            <p:spPr>
              <a:xfrm>
                <a:off x="0" y="740438"/>
                <a:ext cx="5373928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5373928">
                    <a:moveTo>
                      <a:pt x="0" y="0"/>
                    </a:moveTo>
                    <a:lnTo>
                      <a:pt x="5321024" y="0"/>
                    </a:lnTo>
                    <a:cubicBezTo>
                      <a:pt x="5350242" y="0"/>
                      <a:pt x="5373928" y="23686"/>
                      <a:pt x="5373928" y="52904"/>
                    </a:cubicBezTo>
                    <a:lnTo>
                      <a:pt x="5373928" y="608403"/>
                    </a:lnTo>
                    <a:cubicBezTo>
                      <a:pt x="5373928" y="637621"/>
                      <a:pt x="5350242" y="661307"/>
                      <a:pt x="5321024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29" id="29"/>
              <p:cNvSpPr/>
              <p:nvPr/>
            </p:nvSpPr>
            <p:spPr>
              <a:xfrm>
                <a:off x="0" y="1480876"/>
                <a:ext cx="1373895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1373895">
                    <a:moveTo>
                      <a:pt x="0" y="0"/>
                    </a:moveTo>
                    <a:lnTo>
                      <a:pt x="1320991" y="0"/>
                    </a:lnTo>
                    <a:cubicBezTo>
                      <a:pt x="1335022" y="0"/>
                      <a:pt x="1348478" y="5574"/>
                      <a:pt x="1358400" y="15495"/>
                    </a:cubicBezTo>
                    <a:cubicBezTo>
                      <a:pt x="1368322" y="25417"/>
                      <a:pt x="1373895" y="38873"/>
                      <a:pt x="1373895" y="52904"/>
                    </a:cubicBezTo>
                    <a:lnTo>
                      <a:pt x="1373895" y="608402"/>
                    </a:lnTo>
                    <a:cubicBezTo>
                      <a:pt x="1373895" y="637621"/>
                      <a:pt x="1350209" y="661307"/>
                      <a:pt x="1320991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0" id="30"/>
              <p:cNvSpPr/>
              <p:nvPr/>
            </p:nvSpPr>
            <p:spPr>
              <a:xfrm>
                <a:off x="0" y="2221314"/>
                <a:ext cx="1227179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1227179">
                    <a:moveTo>
                      <a:pt x="0" y="0"/>
                    </a:moveTo>
                    <a:lnTo>
                      <a:pt x="1174275" y="0"/>
                    </a:lnTo>
                    <a:cubicBezTo>
                      <a:pt x="1203493" y="0"/>
                      <a:pt x="1227179" y="23686"/>
                      <a:pt x="1227179" y="52904"/>
                    </a:cubicBezTo>
                    <a:lnTo>
                      <a:pt x="1227179" y="608402"/>
                    </a:lnTo>
                    <a:cubicBezTo>
                      <a:pt x="1227179" y="622433"/>
                      <a:pt x="1221606" y="635890"/>
                      <a:pt x="1211684" y="645812"/>
                    </a:cubicBezTo>
                    <a:cubicBezTo>
                      <a:pt x="1201762" y="655733"/>
                      <a:pt x="1188306" y="661307"/>
                      <a:pt x="1174275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1" id="31"/>
              <p:cNvSpPr/>
              <p:nvPr/>
            </p:nvSpPr>
            <p:spPr>
              <a:xfrm>
                <a:off x="0" y="2961752"/>
                <a:ext cx="512822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512822">
                    <a:moveTo>
                      <a:pt x="0" y="0"/>
                    </a:moveTo>
                    <a:lnTo>
                      <a:pt x="459917" y="0"/>
                    </a:lnTo>
                    <a:cubicBezTo>
                      <a:pt x="473948" y="0"/>
                      <a:pt x="487405" y="5573"/>
                      <a:pt x="497326" y="15495"/>
                    </a:cubicBezTo>
                    <a:cubicBezTo>
                      <a:pt x="507248" y="25417"/>
                      <a:pt x="512822" y="38873"/>
                      <a:pt x="512822" y="52904"/>
                    </a:cubicBezTo>
                    <a:lnTo>
                      <a:pt x="512822" y="608402"/>
                    </a:lnTo>
                    <a:cubicBezTo>
                      <a:pt x="512822" y="637621"/>
                      <a:pt x="489135" y="661307"/>
                      <a:pt x="459917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2" id="32"/>
              <p:cNvSpPr/>
              <p:nvPr/>
            </p:nvSpPr>
            <p:spPr>
              <a:xfrm>
                <a:off x="0" y="3702190"/>
                <a:ext cx="367755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367755">
                    <a:moveTo>
                      <a:pt x="0" y="0"/>
                    </a:moveTo>
                    <a:lnTo>
                      <a:pt x="314850" y="0"/>
                    </a:lnTo>
                    <a:cubicBezTo>
                      <a:pt x="344068" y="0"/>
                      <a:pt x="367755" y="23686"/>
                      <a:pt x="367755" y="52904"/>
                    </a:cubicBezTo>
                    <a:lnTo>
                      <a:pt x="367755" y="608402"/>
                    </a:lnTo>
                    <a:cubicBezTo>
                      <a:pt x="367755" y="637621"/>
                      <a:pt x="344068" y="661307"/>
                      <a:pt x="314850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>
                <a:off x="0" y="4442628"/>
                <a:ext cx="284476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284476">
                    <a:moveTo>
                      <a:pt x="0" y="0"/>
                    </a:moveTo>
                    <a:lnTo>
                      <a:pt x="231572" y="0"/>
                    </a:lnTo>
                    <a:cubicBezTo>
                      <a:pt x="260790" y="0"/>
                      <a:pt x="284476" y="23686"/>
                      <a:pt x="284476" y="52904"/>
                    </a:cubicBezTo>
                    <a:lnTo>
                      <a:pt x="284476" y="608402"/>
                    </a:lnTo>
                    <a:cubicBezTo>
                      <a:pt x="284476" y="637620"/>
                      <a:pt x="260790" y="661307"/>
                      <a:pt x="231572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>
                <a:off x="0" y="5183065"/>
                <a:ext cx="243507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243507">
                    <a:moveTo>
                      <a:pt x="0" y="0"/>
                    </a:moveTo>
                    <a:lnTo>
                      <a:pt x="190603" y="0"/>
                    </a:lnTo>
                    <a:cubicBezTo>
                      <a:pt x="219821" y="0"/>
                      <a:pt x="243507" y="23687"/>
                      <a:pt x="243507" y="52905"/>
                    </a:cubicBezTo>
                    <a:lnTo>
                      <a:pt x="243507" y="608403"/>
                    </a:lnTo>
                    <a:cubicBezTo>
                      <a:pt x="243507" y="622434"/>
                      <a:pt x="237934" y="635891"/>
                      <a:pt x="228012" y="645812"/>
                    </a:cubicBezTo>
                    <a:cubicBezTo>
                      <a:pt x="218090" y="655734"/>
                      <a:pt x="204634" y="661308"/>
                      <a:pt x="190603" y="661308"/>
                    </a:cubicBezTo>
                    <a:lnTo>
                      <a:pt x="0" y="661308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5" id="35"/>
              <p:cNvSpPr/>
              <p:nvPr/>
            </p:nvSpPr>
            <p:spPr>
              <a:xfrm>
                <a:off x="0" y="5923503"/>
                <a:ext cx="160641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160641">
                    <a:moveTo>
                      <a:pt x="0" y="0"/>
                    </a:moveTo>
                    <a:lnTo>
                      <a:pt x="107737" y="0"/>
                    </a:lnTo>
                    <a:cubicBezTo>
                      <a:pt x="136955" y="0"/>
                      <a:pt x="160641" y="23686"/>
                      <a:pt x="160641" y="52905"/>
                    </a:cubicBezTo>
                    <a:lnTo>
                      <a:pt x="160641" y="608403"/>
                    </a:lnTo>
                    <a:cubicBezTo>
                      <a:pt x="160641" y="637621"/>
                      <a:pt x="136955" y="661307"/>
                      <a:pt x="107737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6" id="36"/>
              <p:cNvSpPr/>
              <p:nvPr/>
            </p:nvSpPr>
            <p:spPr>
              <a:xfrm>
                <a:off x="0" y="6663941"/>
                <a:ext cx="134514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134514">
                    <a:moveTo>
                      <a:pt x="0" y="0"/>
                    </a:moveTo>
                    <a:lnTo>
                      <a:pt x="81609" y="0"/>
                    </a:lnTo>
                    <a:cubicBezTo>
                      <a:pt x="110828" y="0"/>
                      <a:pt x="134514" y="23686"/>
                      <a:pt x="134514" y="52905"/>
                    </a:cubicBezTo>
                    <a:lnTo>
                      <a:pt x="134514" y="608403"/>
                    </a:lnTo>
                    <a:cubicBezTo>
                      <a:pt x="134514" y="637621"/>
                      <a:pt x="110828" y="661307"/>
                      <a:pt x="81609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7" id="37"/>
              <p:cNvSpPr/>
              <p:nvPr/>
            </p:nvSpPr>
            <p:spPr>
              <a:xfrm>
                <a:off x="0" y="7404379"/>
                <a:ext cx="127093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127093">
                    <a:moveTo>
                      <a:pt x="0" y="0"/>
                    </a:moveTo>
                    <a:lnTo>
                      <a:pt x="74188" y="0"/>
                    </a:lnTo>
                    <a:cubicBezTo>
                      <a:pt x="103407" y="0"/>
                      <a:pt x="127093" y="23686"/>
                      <a:pt x="127093" y="52905"/>
                    </a:cubicBezTo>
                    <a:lnTo>
                      <a:pt x="127093" y="608402"/>
                    </a:lnTo>
                    <a:cubicBezTo>
                      <a:pt x="127093" y="637621"/>
                      <a:pt x="103407" y="661307"/>
                      <a:pt x="74188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8" id="38"/>
              <p:cNvSpPr/>
              <p:nvPr/>
            </p:nvSpPr>
            <p:spPr>
              <a:xfrm>
                <a:off x="0" y="8144817"/>
                <a:ext cx="123280" cy="661308"/>
              </a:xfrm>
              <a:custGeom>
                <a:avLst/>
                <a:gdLst/>
                <a:ahLst/>
                <a:cxnLst/>
                <a:rect r="r" b="b" t="t" l="l"/>
                <a:pathLst>
                  <a:path h="661308" w="123280">
                    <a:moveTo>
                      <a:pt x="0" y="0"/>
                    </a:moveTo>
                    <a:lnTo>
                      <a:pt x="70375" y="0"/>
                    </a:lnTo>
                    <a:cubicBezTo>
                      <a:pt x="99593" y="0"/>
                      <a:pt x="123280" y="23686"/>
                      <a:pt x="123280" y="52904"/>
                    </a:cubicBezTo>
                    <a:lnTo>
                      <a:pt x="123280" y="608403"/>
                    </a:lnTo>
                    <a:cubicBezTo>
                      <a:pt x="123280" y="637621"/>
                      <a:pt x="99593" y="661307"/>
                      <a:pt x="70375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39" id="39"/>
              <p:cNvSpPr/>
              <p:nvPr/>
            </p:nvSpPr>
            <p:spPr>
              <a:xfrm>
                <a:off x="0" y="8885255"/>
                <a:ext cx="28097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28097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15517" y="0"/>
                      <a:pt x="28097" y="12579"/>
                      <a:pt x="28097" y="28097"/>
                    </a:cubicBezTo>
                    <a:lnTo>
                      <a:pt x="28097" y="633210"/>
                    </a:lnTo>
                    <a:cubicBezTo>
                      <a:pt x="28097" y="640662"/>
                      <a:pt x="25137" y="647808"/>
                      <a:pt x="19868" y="653078"/>
                    </a:cubicBezTo>
                    <a:cubicBezTo>
                      <a:pt x="14599" y="658347"/>
                      <a:pt x="7452" y="661307"/>
                      <a:pt x="0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40" id="40"/>
              <p:cNvSpPr/>
              <p:nvPr/>
            </p:nvSpPr>
            <p:spPr>
              <a:xfrm>
                <a:off x="0" y="9625693"/>
                <a:ext cx="24438" cy="661307"/>
              </a:xfrm>
              <a:custGeom>
                <a:avLst/>
                <a:gdLst/>
                <a:ahLst/>
                <a:cxnLst/>
                <a:rect r="r" b="b" t="t" l="l"/>
                <a:pathLst>
                  <a:path h="661307" w="24438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13497" y="0"/>
                      <a:pt x="24438" y="10941"/>
                      <a:pt x="24438" y="24438"/>
                    </a:cubicBezTo>
                    <a:lnTo>
                      <a:pt x="24438" y="636869"/>
                    </a:lnTo>
                    <a:cubicBezTo>
                      <a:pt x="24438" y="650366"/>
                      <a:pt x="13497" y="661307"/>
                      <a:pt x="0" y="661307"/>
                    </a:cubicBezTo>
                    <a:lnTo>
                      <a:pt x="0" y="661307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</p:grpSp>
      </p:grpSp>
      <p:sp>
        <p:nvSpPr>
          <p:cNvPr name="TextBox 41" id="41"/>
          <p:cNvSpPr txBox="true"/>
          <p:nvPr/>
        </p:nvSpPr>
        <p:spPr>
          <a:xfrm rot="0">
            <a:off x="10018677" y="4712791"/>
            <a:ext cx="7464251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8FBFD"/>
                </a:solidFill>
                <a:latin typeface="Open Sans"/>
              </a:rPr>
              <a:t>Customers apply for credit with the aim of debt consolidation, which is an effort to merge debts into one.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DAFb3qyVCpE</dc:identifier>
  <dcterms:modified xsi:type="dcterms:W3CDTF">2011-08-01T06:04:30Z</dcterms:modified>
  <cp:revision>1</cp:revision>
  <dc:title>VIRTUAL INTERNSHIP EXPERIENCE</dc:title>
</cp:coreProperties>
</file>

<file path=docProps/thumbnail.jpeg>
</file>